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309" r:id="rId5"/>
    <p:sldId id="333" r:id="rId6"/>
    <p:sldId id="314" r:id="rId7"/>
    <p:sldId id="334" r:id="rId8"/>
    <p:sldId id="335" r:id="rId9"/>
    <p:sldId id="338" r:id="rId10"/>
    <p:sldId id="339" r:id="rId11"/>
    <p:sldId id="398" r:id="rId12"/>
    <p:sldId id="401" r:id="rId13"/>
    <p:sldId id="336" r:id="rId14"/>
    <p:sldId id="337" r:id="rId15"/>
    <p:sldId id="340" r:id="rId16"/>
    <p:sldId id="343" r:id="rId17"/>
    <p:sldId id="345" r:id="rId18"/>
    <p:sldId id="346" r:id="rId19"/>
    <p:sldId id="348" r:id="rId20"/>
    <p:sldId id="349" r:id="rId21"/>
    <p:sldId id="350" r:id="rId22"/>
    <p:sldId id="351" r:id="rId23"/>
    <p:sldId id="352" r:id="rId24"/>
    <p:sldId id="353" r:id="rId25"/>
    <p:sldId id="356" r:id="rId26"/>
    <p:sldId id="406" r:id="rId27"/>
    <p:sldId id="357" r:id="rId28"/>
    <p:sldId id="393" r:id="rId29"/>
    <p:sldId id="358" r:id="rId30"/>
    <p:sldId id="407" r:id="rId31"/>
    <p:sldId id="408" r:id="rId32"/>
    <p:sldId id="409" r:id="rId33"/>
    <p:sldId id="402" r:id="rId34"/>
    <p:sldId id="360" r:id="rId35"/>
    <p:sldId id="359" r:id="rId36"/>
    <p:sldId id="361" r:id="rId37"/>
    <p:sldId id="362" r:id="rId38"/>
    <p:sldId id="363" r:id="rId39"/>
    <p:sldId id="364" r:id="rId40"/>
    <p:sldId id="365" r:id="rId41"/>
    <p:sldId id="366" r:id="rId42"/>
    <p:sldId id="403" r:id="rId43"/>
    <p:sldId id="372" r:id="rId44"/>
    <p:sldId id="373" r:id="rId45"/>
    <p:sldId id="399" r:id="rId46"/>
    <p:sldId id="374" r:id="rId47"/>
    <p:sldId id="381" r:id="rId48"/>
    <p:sldId id="376" r:id="rId49"/>
    <p:sldId id="382" r:id="rId50"/>
    <p:sldId id="378" r:id="rId51"/>
    <p:sldId id="379" r:id="rId52"/>
    <p:sldId id="383" r:id="rId53"/>
    <p:sldId id="385" r:id="rId54"/>
    <p:sldId id="384" r:id="rId55"/>
    <p:sldId id="404" r:id="rId56"/>
    <p:sldId id="387" r:id="rId57"/>
    <p:sldId id="388" r:id="rId58"/>
    <p:sldId id="389" r:id="rId59"/>
    <p:sldId id="390" r:id="rId60"/>
    <p:sldId id="400" r:id="rId61"/>
    <p:sldId id="397" r:id="rId62"/>
    <p:sldId id="405" r:id="rId63"/>
    <p:sldId id="395" r:id="rId64"/>
    <p:sldId id="396" r:id="rId65"/>
    <p:sldId id="312" r:id="rId66"/>
    <p:sldId id="324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0" autoAdjust="0"/>
    <p:restoredTop sz="94175" autoAdjust="0"/>
  </p:normalViewPr>
  <p:slideViewPr>
    <p:cSldViewPr>
      <p:cViewPr>
        <p:scale>
          <a:sx n="95" d="100"/>
          <a:sy n="95" d="100"/>
        </p:scale>
        <p:origin x="-504" y="-438"/>
      </p:cViewPr>
      <p:guideLst>
        <p:guide orient="horz" pos="4269"/>
        <p:guide pos="340"/>
        <p:guide pos="19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0" d="100"/>
          <a:sy n="70" d="100"/>
        </p:scale>
        <p:origin x="-2286" y="-4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9/26/2013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4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9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К управляющим конструкциям относят: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47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Конструкция if/else имеет следующий </a:t>
            </a:r>
            <a:r>
              <a:rPr lang="ru-RU" dirty="0" smtClean="0"/>
              <a:t>вид</a:t>
            </a:r>
            <a:r>
              <a:rPr lang="en-US" dirty="0" smtClean="0"/>
              <a:t>.</a:t>
            </a:r>
          </a:p>
          <a:p>
            <a:r>
              <a:rPr lang="ru-RU" dirty="0" smtClean="0"/>
              <a:t>Она будет выполнена, если значение булевого выражения входящего в ее состав равно </a:t>
            </a:r>
            <a:r>
              <a:rPr lang="en-US" dirty="0" smtClean="0"/>
              <a:t>true. </a:t>
            </a:r>
            <a:r>
              <a:rPr lang="ru-RU" dirty="0" smtClean="0"/>
              <a:t>В противном случае никаких действий не производится.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Синтаксис конструкции </a:t>
            </a:r>
            <a:r>
              <a:rPr lang="en-US" dirty="0" smtClean="0"/>
              <a:t>if </a:t>
            </a:r>
            <a:r>
              <a:rPr lang="ru-RU" dirty="0" smtClean="0"/>
              <a:t>имеет приведен на экране.</a:t>
            </a:r>
          </a:p>
          <a:p>
            <a:r>
              <a:rPr lang="ru-RU" dirty="0" smtClean="0"/>
              <a:t>Логическое выражение, заключенное в круглые скобки должно иметь тип </a:t>
            </a:r>
            <a:r>
              <a:rPr lang="en-US" dirty="0" err="1" smtClean="0"/>
              <a:t>boolean</a:t>
            </a:r>
            <a:r>
              <a:rPr lang="en-US" dirty="0" smtClean="0"/>
              <a:t>.</a:t>
            </a:r>
            <a:r>
              <a:rPr lang="ru-RU" dirty="0" smtClean="0"/>
              <a:t> В противном случае возникнет ошибка компиляции.</a:t>
            </a:r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здесь.</a:t>
            </a:r>
          </a:p>
          <a:p>
            <a:r>
              <a:rPr lang="ru-RU" dirty="0"/>
              <a:t>Автоматического преобразования типа от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ru-RU" dirty="0"/>
              <a:t>к </a:t>
            </a:r>
            <a:r>
              <a:rPr lang="en-US" dirty="0" err="1"/>
              <a:t>boolean</a:t>
            </a:r>
            <a:r>
              <a:rPr lang="ru-RU" dirty="0"/>
              <a:t> не производится.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Аналогично. Типы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ru-RU" dirty="0" smtClean="0"/>
              <a:t>не совместимы.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8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Здесь же нету ошибки компиляции, т.к. результатом сранения целых чисел является значение типа </a:t>
            </a:r>
            <a:r>
              <a:rPr lang="en-US" dirty="0" err="1" smtClean="0"/>
              <a:t>boolean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25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если вместо «равно» написать «присвоить», то снова возникнет ошибка компиляции.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отличие от </a:t>
            </a:r>
            <a:r>
              <a:rPr lang="en-US" dirty="0" smtClean="0"/>
              <a:t>if, </a:t>
            </a:r>
            <a:r>
              <a:rPr lang="ru-RU" dirty="0" smtClean="0"/>
              <a:t>конструкция </a:t>
            </a:r>
            <a:r>
              <a:rPr lang="en-US" dirty="0" smtClean="0"/>
              <a:t>if/else</a:t>
            </a:r>
            <a:r>
              <a:rPr lang="ru-RU" dirty="0" smtClean="0"/>
              <a:t> всегда</a:t>
            </a:r>
            <a:r>
              <a:rPr lang="en-US" dirty="0" smtClean="0"/>
              <a:t> </a:t>
            </a:r>
            <a:r>
              <a:rPr lang="ru-RU" dirty="0" smtClean="0"/>
              <a:t>выполняет одну из своих ветвей.</a:t>
            </a:r>
            <a:endParaRPr lang="ru-RU" dirty="0"/>
          </a:p>
          <a:p>
            <a:r>
              <a:rPr lang="ru-RU" dirty="0" smtClean="0"/>
              <a:t>Если значение булевого выражения равно </a:t>
            </a:r>
            <a:r>
              <a:rPr lang="en-US" dirty="0" smtClean="0"/>
              <a:t>true, </a:t>
            </a:r>
            <a:r>
              <a:rPr lang="ru-RU" dirty="0" smtClean="0"/>
              <a:t>выполняется ветвь </a:t>
            </a:r>
            <a:r>
              <a:rPr lang="en-US" dirty="0" smtClean="0"/>
              <a:t>if, </a:t>
            </a:r>
            <a:r>
              <a:rPr lang="ru-RU" dirty="0" smtClean="0"/>
              <a:t>в противном случае – ветвь </a:t>
            </a:r>
            <a:r>
              <a:rPr lang="en-US" dirty="0" smtClean="0"/>
              <a:t>else.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4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Синтаксис конструкции приведен на экране.</a:t>
            </a:r>
          </a:p>
          <a:p>
            <a:r>
              <a:rPr lang="ru-RU" dirty="0" smtClean="0"/>
              <a:t>Что будет выведено на консоль?</a:t>
            </a:r>
          </a:p>
          <a:p>
            <a:r>
              <a:rPr lang="ru-RU" dirty="0" smtClean="0"/>
              <a:t>Конструкция </a:t>
            </a:r>
            <a:r>
              <a:rPr lang="en-US" dirty="0"/>
              <a:t>if</a:t>
            </a:r>
            <a:r>
              <a:rPr lang="ru-RU" dirty="0"/>
              <a:t>/</a:t>
            </a:r>
            <a:r>
              <a:rPr lang="en-US" dirty="0"/>
              <a:t>else </a:t>
            </a:r>
            <a:r>
              <a:rPr lang="ru-RU" dirty="0"/>
              <a:t>может быть вложенной. Как правило, это делается для проверки составных условий.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конструкции </a:t>
            </a:r>
            <a:r>
              <a:rPr lang="en-US" dirty="0" smtClean="0"/>
              <a:t>if/else </a:t>
            </a:r>
            <a:r>
              <a:rPr lang="ru-RU" dirty="0" smtClean="0"/>
              <a:t>справедливы следующие высказывания: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/>
              <a:t>д</a:t>
            </a:r>
            <a:r>
              <a:rPr lang="ru-RU" dirty="0" smtClean="0"/>
              <a:t>ля данной ветви </a:t>
            </a:r>
            <a:r>
              <a:rPr lang="en-US" dirty="0" smtClean="0"/>
              <a:t>if </a:t>
            </a:r>
            <a:r>
              <a:rPr lang="ru-RU" dirty="0" smtClean="0"/>
              <a:t>м.б. указано не более одной ветви </a:t>
            </a:r>
            <a:r>
              <a:rPr lang="en-US" dirty="0" smtClean="0"/>
              <a:t>else</a:t>
            </a:r>
            <a:r>
              <a:rPr lang="en-US" dirty="0"/>
              <a:t>;</a:t>
            </a:r>
            <a:endParaRPr lang="en-US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ru-RU" dirty="0"/>
              <a:t>каждая вложенная ветвь if следует после ветви else;</a:t>
            </a:r>
            <a:endParaRPr lang="en-US" dirty="0"/>
          </a:p>
          <a:p>
            <a:pPr marL="171450" lvl="0" indent="-171450">
              <a:buFont typeface="Arial" pitchFamily="34" charset="0"/>
              <a:buChar char="•"/>
            </a:pPr>
            <a:r>
              <a:rPr lang="ru-RU" dirty="0"/>
              <a:t>если </a:t>
            </a:r>
            <a:r>
              <a:rPr lang="ru-RU" dirty="0" smtClean="0"/>
              <a:t>одна из  ветвей </a:t>
            </a:r>
            <a:r>
              <a:rPr lang="ru-RU" dirty="0"/>
              <a:t>«лесенки» </a:t>
            </a:r>
            <a:r>
              <a:rPr lang="ru-RU" dirty="0" smtClean="0"/>
              <a:t>выполняется, </a:t>
            </a:r>
            <a:r>
              <a:rPr lang="ru-RU" dirty="0"/>
              <a:t>то </a:t>
            </a:r>
            <a:r>
              <a:rPr lang="ru-RU" dirty="0" smtClean="0"/>
              <a:t>все </a:t>
            </a:r>
            <a:r>
              <a:rPr lang="ru-RU" dirty="0"/>
              <a:t>остальные – опускаются.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будет выведено на консоль? (</a:t>
            </a:r>
            <a:r>
              <a:rPr lang="en-US" dirty="0"/>
              <a:t>something else</a:t>
            </a:r>
            <a:r>
              <a:rPr lang="ru-RU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47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будет выведено на консоль? </a:t>
            </a:r>
            <a:r>
              <a:rPr lang="ru-RU" dirty="0" smtClean="0"/>
              <a:t>(2 и 3)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5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Конструкция switch применяется для организации выбора значения из многих вариантов, как альтернатива </a:t>
            </a:r>
            <a:r>
              <a:rPr lang="ru-RU" dirty="0" smtClean="0"/>
              <a:t>конструкции </a:t>
            </a:r>
            <a:r>
              <a:rPr lang="en-US" dirty="0" smtClean="0"/>
              <a:t>if/else.</a:t>
            </a:r>
          </a:p>
          <a:p>
            <a:endParaRPr lang="en-US" dirty="0" smtClean="0"/>
          </a:p>
          <a:p>
            <a:r>
              <a:rPr lang="ru-RU" dirty="0" smtClean="0"/>
              <a:t>В зависимости от значения выражения выбора выполняется соответствующий код.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19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Конструкция switch применяется для организации выбора значения из многих вариантов, как альтернатива </a:t>
            </a:r>
            <a:r>
              <a:rPr lang="ru-RU" dirty="0" smtClean="0"/>
              <a:t>конструкции </a:t>
            </a:r>
            <a:r>
              <a:rPr lang="en-US" dirty="0" smtClean="0"/>
              <a:t>if/else.</a:t>
            </a:r>
          </a:p>
          <a:p>
            <a:endParaRPr lang="en-US" dirty="0" smtClean="0"/>
          </a:p>
          <a:p>
            <a:r>
              <a:rPr lang="ru-RU" dirty="0" smtClean="0"/>
              <a:t>В зависимости от значения выражения выбора выполняется соответствующий код.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19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Ее синтаксис приведен на экране.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1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Выражение выбора должно иметь тип, неявно преобразуемый к int (char, byte, short или int), либо являться перечисляемым типом.</a:t>
            </a:r>
          </a:p>
          <a:p>
            <a:endParaRPr lang="ru-RU" dirty="0"/>
          </a:p>
          <a:p>
            <a:r>
              <a:rPr lang="ru-RU" dirty="0"/>
              <a:t>Значения выбора, указываемые после ключевого слова case, должны быть уникальными константами времени компиляции, тип которых можно неявно преобразовать к типу выражения выбора.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Конструкция break и метка default могут отсутствовать</a:t>
            </a:r>
            <a:r>
              <a:rPr lang="ru-RU" dirty="0" smtClean="0"/>
              <a:t>.</a:t>
            </a:r>
          </a:p>
          <a:p>
            <a:r>
              <a:rPr lang="ru-RU" dirty="0"/>
              <a:t>Метка – любой идентификатор, за которым следует двоеточие.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19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начинается с case, соответствующей значению выражения выбора, и продолжается до </a:t>
            </a:r>
            <a:r>
              <a:rPr lang="en-US" dirty="0"/>
              <a:t> </a:t>
            </a:r>
            <a:r>
              <a:rPr lang="ru-RU" smtClean="0"/>
              <a:t>первой встретившейся </a:t>
            </a:r>
            <a:r>
              <a:rPr lang="ru-RU" dirty="0"/>
              <a:t>конструкции break или конца конструкции switch.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Если </a:t>
            </a:r>
            <a:r>
              <a:rPr lang="ru-RU" dirty="0"/>
              <a:t>ни одно из case-значений не совпадает со значением выражения выбора, то выполняется код, следующий за меткой</a:t>
            </a:r>
            <a:r>
              <a:rPr lang="en-US" dirty="0"/>
              <a:t> </a:t>
            </a:r>
            <a:r>
              <a:rPr lang="ru-RU" dirty="0"/>
              <a:t>default. </a:t>
            </a:r>
            <a:endParaRPr lang="ru-RU" dirty="0" smtClean="0"/>
          </a:p>
          <a:p>
            <a:r>
              <a:rPr lang="ru-RU" dirty="0" smtClean="0"/>
              <a:t>Что будет выведено на консоль?  (</a:t>
            </a:r>
            <a:r>
              <a:rPr lang="en-US" dirty="0" smtClean="0"/>
              <a:t>7</a:t>
            </a:r>
            <a:r>
              <a:rPr lang="ru-RU" dirty="0" smtClean="0"/>
              <a:t> </a:t>
            </a:r>
            <a:r>
              <a:rPr lang="en-US" dirty="0" smtClean="0"/>
              <a:t>default</a:t>
            </a:r>
            <a:r>
              <a:rPr lang="ru-RU" dirty="0" smtClean="0"/>
              <a:t>  </a:t>
            </a:r>
            <a:r>
              <a:rPr lang="en-US" dirty="0" smtClean="0"/>
              <a:t>3</a:t>
            </a:r>
            <a:r>
              <a:rPr lang="ru-RU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0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начинается с case, соответствующей значению выражения выбора, и продолжается до </a:t>
            </a:r>
            <a:r>
              <a:rPr lang="en-US" dirty="0"/>
              <a:t> </a:t>
            </a:r>
            <a:r>
              <a:rPr lang="ru-RU" smtClean="0"/>
              <a:t>первой встретившейся </a:t>
            </a:r>
            <a:r>
              <a:rPr lang="ru-RU" dirty="0"/>
              <a:t>конструкции break или конца конструкции switch.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Если </a:t>
            </a:r>
            <a:r>
              <a:rPr lang="ru-RU" dirty="0"/>
              <a:t>ни одно из case-значений не совпадает со значением выражения выбора, то выполняется код, следующий за меткой</a:t>
            </a:r>
            <a:r>
              <a:rPr lang="en-US" dirty="0"/>
              <a:t> </a:t>
            </a:r>
            <a:r>
              <a:rPr lang="ru-RU" dirty="0"/>
              <a:t>default. </a:t>
            </a:r>
            <a:endParaRPr lang="ru-RU" dirty="0" smtClean="0"/>
          </a:p>
          <a:p>
            <a:r>
              <a:rPr lang="ru-RU" dirty="0" smtClean="0"/>
              <a:t>Что будет выведено на консоль?  (</a:t>
            </a:r>
            <a:r>
              <a:rPr lang="en-US" dirty="0" smtClean="0"/>
              <a:t>7</a:t>
            </a:r>
            <a:r>
              <a:rPr lang="ru-RU" dirty="0" smtClean="0"/>
              <a:t> </a:t>
            </a:r>
            <a:r>
              <a:rPr lang="en-US" dirty="0" smtClean="0"/>
              <a:t>default</a:t>
            </a:r>
            <a:r>
              <a:rPr lang="ru-RU" dirty="0" smtClean="0"/>
              <a:t>  </a:t>
            </a:r>
            <a:r>
              <a:rPr lang="en-US" dirty="0" smtClean="0"/>
              <a:t>3</a:t>
            </a:r>
            <a:r>
              <a:rPr lang="ru-RU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начинается с case, соответствующей значению выражения выбора, и продолжается до </a:t>
            </a:r>
            <a:r>
              <a:rPr lang="en-US" dirty="0"/>
              <a:t> </a:t>
            </a:r>
            <a:r>
              <a:rPr lang="ru-RU" smtClean="0"/>
              <a:t>первой встретившейся </a:t>
            </a:r>
            <a:r>
              <a:rPr lang="ru-RU" dirty="0"/>
              <a:t>конструкции break или конца конструкции switch.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Если </a:t>
            </a:r>
            <a:r>
              <a:rPr lang="ru-RU" dirty="0"/>
              <a:t>ни одно из case-значений не совпадает со значением выражения выбора, то выполняется код, следующий за меткой</a:t>
            </a:r>
            <a:r>
              <a:rPr lang="en-US" dirty="0"/>
              <a:t> </a:t>
            </a:r>
            <a:r>
              <a:rPr lang="ru-RU" dirty="0"/>
              <a:t>default. </a:t>
            </a:r>
            <a:endParaRPr lang="ru-RU" dirty="0" smtClean="0"/>
          </a:p>
          <a:p>
            <a:r>
              <a:rPr lang="ru-RU" dirty="0" smtClean="0"/>
              <a:t>Что будет выведено на консоль?  (</a:t>
            </a:r>
            <a:r>
              <a:rPr lang="en-US" dirty="0" smtClean="0"/>
              <a:t>7</a:t>
            </a:r>
            <a:r>
              <a:rPr lang="ru-RU" dirty="0" smtClean="0"/>
              <a:t> </a:t>
            </a:r>
            <a:r>
              <a:rPr lang="en-US" dirty="0" smtClean="0"/>
              <a:t>default</a:t>
            </a:r>
            <a:r>
              <a:rPr lang="ru-RU" dirty="0" smtClean="0"/>
              <a:t>  </a:t>
            </a:r>
            <a:r>
              <a:rPr lang="en-US" dirty="0" smtClean="0"/>
              <a:t>3</a:t>
            </a:r>
            <a:r>
              <a:rPr lang="ru-RU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0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начинается с case, соответствующей значению выражения выбора, и продолжается до </a:t>
            </a:r>
            <a:r>
              <a:rPr lang="en-US" dirty="0"/>
              <a:t> </a:t>
            </a:r>
            <a:r>
              <a:rPr lang="ru-RU" smtClean="0"/>
              <a:t>первой встретившейся </a:t>
            </a:r>
            <a:r>
              <a:rPr lang="ru-RU" dirty="0"/>
              <a:t>конструкции break или конца конструкции switch.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Если </a:t>
            </a:r>
            <a:r>
              <a:rPr lang="ru-RU" dirty="0"/>
              <a:t>ни одно из case-значений не совпадает со значением выражения выбора, то выполняется код, следующий за меткой</a:t>
            </a:r>
            <a:r>
              <a:rPr lang="en-US" dirty="0"/>
              <a:t> </a:t>
            </a:r>
            <a:r>
              <a:rPr lang="ru-RU" dirty="0"/>
              <a:t>default. </a:t>
            </a:r>
            <a:endParaRPr lang="ru-RU" dirty="0" smtClean="0"/>
          </a:p>
          <a:p>
            <a:r>
              <a:rPr lang="ru-RU" dirty="0" smtClean="0"/>
              <a:t>Что будет выведено на консоль?  (</a:t>
            </a:r>
            <a:r>
              <a:rPr lang="en-US" dirty="0" smtClean="0"/>
              <a:t>7</a:t>
            </a:r>
            <a:r>
              <a:rPr lang="ru-RU" dirty="0" smtClean="0"/>
              <a:t> </a:t>
            </a:r>
            <a:r>
              <a:rPr lang="en-US" dirty="0" smtClean="0"/>
              <a:t>default</a:t>
            </a:r>
            <a:r>
              <a:rPr lang="ru-RU" dirty="0" smtClean="0"/>
              <a:t>  </a:t>
            </a:r>
            <a:r>
              <a:rPr lang="en-US" dirty="0" smtClean="0"/>
              <a:t>3</a:t>
            </a:r>
            <a:r>
              <a:rPr lang="ru-RU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41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Java поддерживает три вида циклов: for, while и do while. </a:t>
            </a:r>
            <a:r>
              <a:rPr lang="ru-RU" dirty="0" smtClean="0"/>
              <a:t>Рассмотрим их.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5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Цикл </a:t>
            </a:r>
            <a:r>
              <a:rPr lang="en-US" dirty="0" smtClean="0"/>
              <a:t>while </a:t>
            </a:r>
            <a:r>
              <a:rPr lang="ru-RU" dirty="0" smtClean="0"/>
              <a:t>выполняется до тех пор, пока условие продолжения цикла истино.</a:t>
            </a:r>
          </a:p>
          <a:p>
            <a:endParaRPr lang="ru-RU" dirty="0" smtClean="0"/>
          </a:p>
          <a:p>
            <a:r>
              <a:rPr lang="ru-RU" dirty="0" smtClean="0"/>
              <a:t>Условие продолжения цикла представляет собой логическое выражение.</a:t>
            </a:r>
          </a:p>
          <a:p>
            <a:r>
              <a:rPr lang="ru-RU" dirty="0" smtClean="0"/>
              <a:t>Оно вычисляется каждый раз перед очередным выполнением цикла.</a:t>
            </a:r>
          </a:p>
          <a:p>
            <a:r>
              <a:rPr lang="ru-RU" dirty="0"/>
              <a:t>Тело цикла выполняется до тех пор, пока условие продолжения цикла принимает значение</a:t>
            </a:r>
            <a:r>
              <a:rPr lang="ru-RU" b="1" dirty="0"/>
              <a:t> </a:t>
            </a:r>
            <a:r>
              <a:rPr lang="ru-RU" dirty="0"/>
              <a:t>true</a:t>
            </a:r>
            <a:r>
              <a:rPr lang="ru-RU" b="1" dirty="0"/>
              <a:t>.</a:t>
            </a:r>
            <a:r>
              <a:rPr lang="ru-RU" dirty="0"/>
              <a:t> 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5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Ниже приведен пример вычисления суммы первых десяти членов ряда.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0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do-while – цикл с </a:t>
            </a:r>
            <a:r>
              <a:rPr lang="ru-RU" dirty="0" smtClean="0"/>
              <a:t>постусловием.</a:t>
            </a:r>
          </a:p>
          <a:p>
            <a:r>
              <a:rPr lang="ru-RU" dirty="0" smtClean="0"/>
              <a:t>Его выполнение аналогично выполнению цикла </a:t>
            </a:r>
            <a:r>
              <a:rPr lang="en-US" dirty="0" smtClean="0"/>
              <a:t>while, </a:t>
            </a:r>
            <a:r>
              <a:rPr lang="ru-RU" dirty="0" smtClean="0"/>
              <a:t>за исключением того, что оно всегда начинается </a:t>
            </a:r>
            <a:r>
              <a:rPr lang="ru-RU" dirty="0"/>
              <a:t>с тела цикла. </a:t>
            </a:r>
            <a:endParaRPr lang="en-US" dirty="0" smtClean="0"/>
          </a:p>
          <a:p>
            <a:r>
              <a:rPr lang="ru-RU" dirty="0" smtClean="0"/>
              <a:t>Это означает, что тело цикла </a:t>
            </a:r>
            <a:r>
              <a:rPr lang="en-US" dirty="0" smtClean="0"/>
              <a:t>do-while </a:t>
            </a:r>
            <a:r>
              <a:rPr lang="ru-RU" dirty="0" smtClean="0"/>
              <a:t>всегда </a:t>
            </a:r>
            <a:r>
              <a:rPr lang="ru-RU" dirty="0"/>
              <a:t>выполняется хотя бы один раз</a:t>
            </a:r>
            <a:r>
              <a:rPr lang="ru-RU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82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Ниже приведен пример вычисления суммы первых десяти членов ряда.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85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Порядок вполнения цикла </a:t>
            </a:r>
            <a:r>
              <a:rPr lang="en-US" dirty="0" smtClean="0"/>
              <a:t>for </a:t>
            </a:r>
            <a:r>
              <a:rPr lang="ru-RU" dirty="0" smtClean="0"/>
              <a:t>приведен на экране.</a:t>
            </a:r>
          </a:p>
          <a:p>
            <a:r>
              <a:rPr lang="ru-RU" dirty="0" smtClean="0"/>
              <a:t>До выполнения итераций, в разделе инициализации происходит инициализация счетчиков цикла</a:t>
            </a:r>
          </a:p>
          <a:p>
            <a:r>
              <a:rPr lang="ru-RU" dirty="0" smtClean="0"/>
              <a:t>Перед выполнением  итераций происходт  вычисление условия продолжения цикла.</a:t>
            </a:r>
          </a:p>
          <a:p>
            <a:r>
              <a:rPr lang="ru-RU" dirty="0" smtClean="0"/>
              <a:t>Если условие продолжения цикла имеет значение </a:t>
            </a:r>
            <a:r>
              <a:rPr lang="en-US" dirty="0" smtClean="0"/>
              <a:t>true, </a:t>
            </a:r>
            <a:r>
              <a:rPr lang="ru-RU" dirty="0" smtClean="0"/>
              <a:t>то выполняется тело цикла.</a:t>
            </a:r>
          </a:p>
          <a:p>
            <a:r>
              <a:rPr lang="ru-RU" dirty="0" smtClean="0"/>
              <a:t>После выполнения тела цикла вычисляется раздел итерации.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3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Ниже приведен пример вычисления суммы первых десяти членов ряда.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6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Цикл </a:t>
            </a:r>
            <a:r>
              <a:rPr lang="en-US" dirty="0" smtClean="0"/>
              <a:t>for </a:t>
            </a:r>
            <a:r>
              <a:rPr lang="ru-RU" dirty="0" smtClean="0"/>
              <a:t>имеет различные вариации:</a:t>
            </a:r>
          </a:p>
          <a:p>
            <a:r>
              <a:rPr lang="ru-RU" dirty="0" smtClean="0"/>
              <a:t>Любой из разделов: инициализации, итерации, и условия продолжения цикла могут быть опущены.</a:t>
            </a:r>
          </a:p>
          <a:p>
            <a:r>
              <a:rPr lang="ru-RU" dirty="0" smtClean="0"/>
              <a:t>Если опущено условие продолжения цикла, то считается что оно истино.</a:t>
            </a:r>
          </a:p>
          <a:p>
            <a:r>
              <a:rPr lang="ru-RU" dirty="0" smtClean="0"/>
              <a:t>В разделе инициализации цикла могут быть объявлены два и более переменных – счетчика цикла, имеющих один и тот же тип.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4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Definition of statement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 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  <a:r>
              <a:rPr lang="ru-RU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section=</a:t>
            </a:r>
            <a:r>
              <a:rPr lang="ru-RU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группа, секция, долька, деталь)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Iteration 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  <a:r>
              <a:rPr lang="ru-RU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(циклы)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Transfer statements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Other topics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60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 конструкциям передачи управления относят конструкции </a:t>
            </a:r>
            <a:r>
              <a:rPr lang="en-US" dirty="0" smtClean="0"/>
              <a:t>break, continue </a:t>
            </a:r>
            <a:r>
              <a:rPr lang="ru-RU" dirty="0" smtClean="0"/>
              <a:t>и др.</a:t>
            </a:r>
          </a:p>
          <a:p>
            <a:r>
              <a:rPr lang="ru-RU" dirty="0" smtClean="0"/>
              <a:t>Мы рассмотрим конструкции </a:t>
            </a:r>
            <a:r>
              <a:rPr lang="en-US" dirty="0" smtClean="0"/>
              <a:t>break </a:t>
            </a:r>
            <a:r>
              <a:rPr lang="ru-RU" dirty="0" smtClean="0"/>
              <a:t>и </a:t>
            </a:r>
            <a:r>
              <a:rPr lang="en-US" dirty="0" smtClean="0"/>
              <a:t>continue.</a:t>
            </a:r>
          </a:p>
          <a:p>
            <a:r>
              <a:rPr lang="ru-RU" dirty="0"/>
              <a:t>Конструкции break и continue применяются для прерывания потока управления.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3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Конструкция </a:t>
            </a:r>
            <a:r>
              <a:rPr lang="en-US" dirty="0" smtClean="0"/>
              <a:t>break </a:t>
            </a:r>
            <a:r>
              <a:rPr lang="ru-RU" dirty="0" smtClean="0"/>
              <a:t>имеет две формы: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Без метки (применяется в конструкции </a:t>
            </a:r>
            <a:r>
              <a:rPr lang="en-US" dirty="0" smtClean="0"/>
              <a:t>switch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С меткой</a:t>
            </a:r>
            <a:r>
              <a:rPr lang="en-US" dirty="0" smtClean="0"/>
              <a:t> (</a:t>
            </a:r>
            <a:r>
              <a:rPr lang="ru-RU" dirty="0" smtClean="0"/>
              <a:t>применяется для выхода из цикла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577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5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break в конструкции while, do-while, for или switch приводит к немедленному выходу из </a:t>
            </a:r>
            <a:r>
              <a:rPr lang="ru-RU" dirty="0" smtClean="0"/>
              <a:t>цикла </a:t>
            </a:r>
            <a:r>
              <a:rPr lang="ru-RU" dirty="0"/>
              <a:t>и передаче потока управления первой конструции, следующей за </a:t>
            </a:r>
            <a:r>
              <a:rPr lang="ru-RU" dirty="0" smtClean="0"/>
              <a:t>ним.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94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Таким образом, выполнение цикла будет прервано, когда переменная </a:t>
            </a:r>
            <a:r>
              <a:rPr lang="en-US" dirty="0" smtClean="0"/>
              <a:t>i </a:t>
            </a:r>
            <a:r>
              <a:rPr lang="ru-RU" dirty="0" smtClean="0"/>
              <a:t>достигнет значения, равного 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8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выхода из вложенных друг в друга структур, в частности циклов, конструкция break используется вместе с меткой.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677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Конструкция break с меткой выполняет переход в конец блока, который ею помечен. </a:t>
            </a:r>
            <a:endParaRPr lang="en-US" dirty="0" smtClean="0"/>
          </a:p>
          <a:p>
            <a:r>
              <a:rPr lang="ru-RU" dirty="0" smtClean="0"/>
              <a:t>Таким образом, в результате выполнения фрагмента кода на консоль будет выведено «</a:t>
            </a:r>
            <a:r>
              <a:rPr lang="en-US" dirty="0" smtClean="0"/>
              <a:t>Hello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r>
              <a:rPr lang="ru-RU" dirty="0" smtClean="0"/>
              <a:t>один раз.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7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Конструкция </a:t>
            </a:r>
            <a:r>
              <a:rPr lang="en-US" dirty="0" smtClean="0"/>
              <a:t>continue </a:t>
            </a:r>
            <a:r>
              <a:rPr lang="ru-RU" dirty="0" smtClean="0"/>
              <a:t>также представлена в двух формах: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/>
              <a:t>б</a:t>
            </a:r>
            <a:r>
              <a:rPr lang="ru-RU" dirty="0" smtClean="0"/>
              <a:t>ез метки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с меткой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06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Выполнение continue в конструкции while, do-while или for приводит к пропуску оставшихся конструкций тела цикла и переходу к следующей итерации.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4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Когда значение переменной </a:t>
            </a:r>
            <a:r>
              <a:rPr lang="en-US" dirty="0" smtClean="0"/>
              <a:t>I </a:t>
            </a:r>
            <a:r>
              <a:rPr lang="ru-RU" dirty="0" smtClean="0"/>
              <a:t>достигнет 6, будет осуществлен переход к выполнению следующей итерации.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/>
              <a:t>Простой конструкцией</a:t>
            </a:r>
            <a:r>
              <a:rPr lang="ru-RU" dirty="0"/>
              <a:t> называется </a:t>
            </a:r>
            <a:r>
              <a:rPr lang="ru-RU" dirty="0" smtClean="0"/>
              <a:t>синтаксическая единица </a:t>
            </a:r>
            <a:r>
              <a:rPr lang="ru-RU" dirty="0"/>
              <a:t>языка, которая всегда завершается точкой с запятой. </a:t>
            </a:r>
            <a:endParaRPr lang="en-US" dirty="0" smtClean="0"/>
          </a:p>
          <a:p>
            <a:r>
              <a:rPr lang="ru-RU" dirty="0" smtClean="0"/>
              <a:t>Простые </a:t>
            </a:r>
            <a:r>
              <a:rPr lang="ru-RU" dirty="0"/>
              <a:t>конструкции делятся на конструкции-объявления и конструкции-выражения.</a:t>
            </a:r>
            <a:endParaRPr lang="en-US" dirty="0"/>
          </a:p>
          <a:p>
            <a:r>
              <a:rPr lang="ru-RU" dirty="0"/>
              <a:t>Конструкции-объявление заключает в себя объявление переменной или константы.</a:t>
            </a:r>
            <a:endParaRPr lang="en-US" dirty="0"/>
          </a:p>
          <a:p>
            <a:r>
              <a:rPr lang="ru-RU" dirty="0"/>
              <a:t>Конструкция-выражение задается операциями присваивания, вызовом метода, созданием объекта, возвратом некоторого значения из метода, проверки утверждения и др.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68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Конструкция continue вместе с меткой передает управление в начало цикла, помеченного ею. 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5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означает, что на консоль будет выведено слово </a:t>
            </a:r>
            <a:r>
              <a:rPr lang="en-US" dirty="0" smtClean="0"/>
              <a:t>Hello </a:t>
            </a:r>
            <a:r>
              <a:rPr lang="ru-RU" dirty="0" smtClean="0"/>
              <a:t>5 раз.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84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2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условие продолжения цикла всегда истинно либо отсутствует (цикл for), то его выполнение будет </a:t>
            </a:r>
            <a:r>
              <a:rPr lang="ru-RU" dirty="0" smtClean="0"/>
              <a:t>продолжаться бесконечно до </a:t>
            </a:r>
            <a:r>
              <a:rPr lang="ru-RU" dirty="0"/>
              <a:t>тех пор, пока цикл не будет прерван. </a:t>
            </a:r>
            <a:endParaRPr lang="ru-RU" dirty="0" smtClean="0"/>
          </a:p>
          <a:p>
            <a:r>
              <a:rPr lang="ru-RU" dirty="0"/>
              <a:t>Так цикл, приведенный ниже будет </a:t>
            </a:r>
            <a:r>
              <a:rPr lang="ru-RU" dirty="0" smtClean="0"/>
              <a:t>бесконечным.</a:t>
            </a:r>
          </a:p>
          <a:p>
            <a:r>
              <a:rPr lang="ru-RU" dirty="0" smtClean="0"/>
              <a:t>Почему?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12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Потому что значение счетчика цикла не изменяется, а значит условие продолжения цикла всегда истинно.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Бесконечный цикл может быть прерван с помощью</a:t>
            </a:r>
            <a:r>
              <a:rPr lang="en-US" dirty="0" smtClean="0"/>
              <a:t>:</a:t>
            </a:r>
          </a:p>
          <a:p>
            <a:r>
              <a:rPr lang="ru-RU" dirty="0" smtClean="0"/>
              <a:t>конструкции </a:t>
            </a:r>
            <a:r>
              <a:rPr lang="en-US" dirty="0" smtClean="0"/>
              <a:t>break</a:t>
            </a:r>
            <a:endParaRPr lang="ru-RU" dirty="0" smtClean="0"/>
          </a:p>
          <a:p>
            <a:r>
              <a:rPr lang="ru-RU" dirty="0"/>
              <a:t>к</a:t>
            </a:r>
            <a:r>
              <a:rPr lang="ru-RU" dirty="0" smtClean="0"/>
              <a:t>лючевого слова </a:t>
            </a:r>
            <a:r>
              <a:rPr lang="en-US" dirty="0" smtClean="0"/>
              <a:t>return (</a:t>
            </a:r>
            <a:r>
              <a:rPr lang="ru-RU" dirty="0" smtClean="0"/>
              <a:t>его можно использовать внутри </a:t>
            </a:r>
            <a:r>
              <a:rPr lang="en-US" dirty="0" smtClean="0"/>
              <a:t>main </a:t>
            </a:r>
            <a:r>
              <a:rPr lang="ru-RU" dirty="0" smtClean="0"/>
              <a:t>для немедленного прекращения программы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вызова метода </a:t>
            </a:r>
            <a:r>
              <a:rPr lang="en-US" dirty="0" smtClean="0"/>
              <a:t>exit(). </a:t>
            </a:r>
            <a:r>
              <a:rPr lang="ru-RU" dirty="0" smtClean="0"/>
              <a:t>Метод </a:t>
            </a:r>
            <a:r>
              <a:rPr lang="en-US" dirty="0" smtClean="0"/>
              <a:t>exit </a:t>
            </a:r>
            <a:r>
              <a:rPr lang="ru-RU" dirty="0" smtClean="0"/>
              <a:t>применяется для завершения выполнения программы. (почитать доку!!)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Бесконечный цикл часто возникает тогда, когда в условии продолжении цикла осуществляется сравнение значений с плавающей запятой с помощью операторов == (равно) или != (не равно</a:t>
            </a:r>
            <a:r>
              <a:rPr lang="ru-RU" dirty="0" smtClean="0"/>
              <a:t>).</a:t>
            </a:r>
          </a:p>
          <a:p>
            <a:r>
              <a:rPr lang="ru-RU" dirty="0" smtClean="0"/>
              <a:t>Поскольку числа с плавающей запятой имеют не точное, а приближенное значение, то происходит накапливание погрешности, что в конечном счете приводит к зацикливанию.</a:t>
            </a:r>
          </a:p>
          <a:p>
            <a:r>
              <a:rPr lang="ru-RU" dirty="0" smtClean="0"/>
              <a:t>Так, например, число 0.1 не имеет точного двоичного представления. </a:t>
            </a:r>
          </a:p>
          <a:p>
            <a:r>
              <a:rPr lang="ru-RU" dirty="0" smtClean="0"/>
              <a:t>Поэтому приведенный цикл никогда не завершится.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368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Java существует ключевое слово goto, но соответствующая конструкция не поддерживается. Вместо этого используется оператор break вместе с меткой.</a:t>
            </a:r>
            <a:endParaRPr lang="en-US" dirty="0"/>
          </a:p>
          <a:p>
            <a:endParaRPr lang="ru-RU" dirty="0" smtClean="0"/>
          </a:p>
          <a:p>
            <a:r>
              <a:rPr lang="ru-RU" dirty="0"/>
              <a:t>Известно, что ключевым словом const в языках C/C++ помечаются константы. Оно так же включено и в список ключевых слов Java. Однако никакой смысловой нагрузки в Java const не несет. Для обозначения констант применяется ключевое слово final. Вероятно, авторы языка включили const в список зарезервированных слов для того, чтобы его нельзя было использовать в качестве идентификатора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/>
              <a:t>Составной конструкцией, блоком</a:t>
            </a:r>
            <a:r>
              <a:rPr lang="ru-RU" dirty="0"/>
              <a:t>, называется произвольное количество конструкций, заключенных в фигурные скобки. Блоки могут быть вложенными друг в друга.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07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Вложенные блоки не могут содержать объявления одноименных переменных.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Управляющей конструкцией </a:t>
            </a:r>
            <a:r>
              <a:rPr lang="ru-RU" dirty="0"/>
              <a:t>языка называется конструкция, которая определяет порядок выполнения программы. К управляющим конструкциям относят контрукции: if/else, switch, while, do/while и for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2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m.com/" TargetMode="External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polosa_big.wmf"/>
          <p:cNvPicPr>
            <a:picLocks noChangeAspect="1"/>
          </p:cNvPicPr>
          <p:nvPr userDrawn="1"/>
        </p:nvPicPr>
        <p:blipFill>
          <a:blip r:embed="rId2" cstate="email"/>
          <a:srcRect t="73190" b="12895"/>
          <a:stretch>
            <a:fillRect/>
          </a:stretch>
        </p:blipFill>
        <p:spPr bwMode="auto">
          <a:xfrm>
            <a:off x="0" y="5437188"/>
            <a:ext cx="91440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5190" y="1777972"/>
            <a:ext cx="4876800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7387" y="3536923"/>
            <a:ext cx="426720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944813" y="5924550"/>
            <a:ext cx="6207125" cy="873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LTStd-Roman"/>
              </a:defRPr>
            </a:lvl1pPr>
          </a:lstStyle>
          <a:p>
            <a:pPr>
              <a:defRPr/>
            </a:pPr>
            <a:r>
              <a:rPr lang="en-US" dirty="0" smtClean="0"/>
              <a:t>2010 © EPAM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losa_small.wmf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7938" y="871538"/>
            <a:ext cx="9144001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3148013" y="6488113"/>
            <a:ext cx="1604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2010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© EPAM Systems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losa_small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363"/>
            <a:ext cx="9144000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3148013" y="6488113"/>
            <a:ext cx="1604962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2010 © EPAM Systems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3" y="179343"/>
            <a:ext cx="41989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4645025" y="179388"/>
            <a:ext cx="4235450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63525" y="836613"/>
            <a:ext cx="8616950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losa_big.wmf"/>
          <p:cNvPicPr>
            <a:picLocks noChangeAspect="1"/>
          </p:cNvPicPr>
          <p:nvPr userDrawn="1"/>
        </p:nvPicPr>
        <p:blipFill>
          <a:blip r:embed="rId2" cstate="print"/>
          <a:srcRect t="73190" b="12895"/>
          <a:stretch>
            <a:fillRect/>
          </a:stretch>
        </p:blipFill>
        <p:spPr bwMode="auto">
          <a:xfrm>
            <a:off x="0" y="5437188"/>
            <a:ext cx="91440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938151" y="2176485"/>
            <a:ext cx="4876800" cy="1222375"/>
          </a:xfrm>
        </p:spPr>
        <p:txBody>
          <a:bodyPr/>
          <a:lstStyle>
            <a:lvl1pPr algn="l">
              <a:defRPr sz="4000"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947387" y="3425419"/>
            <a:ext cx="5750582" cy="95134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0" name="Content Placeholder 8"/>
          <p:cNvSpPr>
            <a:spLocks noGrp="1"/>
          </p:cNvSpPr>
          <p:nvPr>
            <p:ph sz="quarter" idx="13"/>
          </p:nvPr>
        </p:nvSpPr>
        <p:spPr>
          <a:xfrm>
            <a:off x="2947387" y="4378338"/>
            <a:ext cx="426720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22"/>
          <p:cNvSpPr>
            <a:spLocks noGrp="1"/>
          </p:cNvSpPr>
          <p:nvPr userDrawn="1">
            <p:ph type="body" sz="quarter" idx="4294967295"/>
          </p:nvPr>
        </p:nvSpPr>
        <p:spPr>
          <a:xfrm>
            <a:off x="2955925" y="6094413"/>
            <a:ext cx="4929188" cy="657225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EPAM Systems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41 University Drive, Suite 202 | Newtown, PA 18940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pl-PL" sz="1000" b="1" dirty="0" smtClean="0">
                <a:latin typeface="Helvetica LT Std" pitchFamily="34" charset="0"/>
              </a:rPr>
              <a:t>p:</a:t>
            </a:r>
            <a:r>
              <a:rPr lang="pl-PL" sz="1000" dirty="0" smtClean="0">
                <a:latin typeface="Helvetica LT Std" pitchFamily="34" charset="0"/>
              </a:rPr>
              <a:t> +1 267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759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9000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f:</a:t>
            </a:r>
            <a:r>
              <a:rPr lang="pl-PL" sz="1000" dirty="0" smtClean="0">
                <a:latin typeface="Helvetica LT Std" pitchFamily="34" charset="0"/>
              </a:rPr>
              <a:t> +1</a:t>
            </a:r>
            <a:r>
              <a:rPr lang="en-US" sz="1000" dirty="0" smtClean="0">
                <a:latin typeface="Helvetica LT Std" pitchFamily="34" charset="0"/>
              </a:rPr>
              <a:t> +1 267 759 8989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pl-PL" sz="1000" b="1" dirty="0" smtClean="0">
                <a:latin typeface="Helvetica LT Std" pitchFamily="34" charset="0"/>
              </a:rPr>
              <a:t>e:</a:t>
            </a:r>
            <a:r>
              <a:rPr lang="pl-PL" sz="1000" dirty="0" smtClean="0">
                <a:latin typeface="Helvetica LT Std" pitchFamily="34" charset="0"/>
              </a:rPr>
              <a:t> info@epam.com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w: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  <a:hlinkClick r:id="rId3"/>
              </a:rPr>
              <a:t>www.epam.com</a:t>
            </a:r>
            <a:endParaRPr lang="en-US" sz="1000" dirty="0" smtClean="0">
              <a:latin typeface="Helvetica LT Std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1000" dirty="0">
              <a:latin typeface="Helvetica LT Std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5592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2010 © EPAM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21438F"/>
                </a:solidFill>
                <a:latin typeface="+mn-lt"/>
              </a:defRPr>
            </a:lvl1pPr>
          </a:lstStyle>
          <a:p>
            <a:pPr>
              <a:defRPr/>
            </a:pPr>
            <a:fld id="{90FB4697-DEFA-4505-9161-880F193237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63" r:id="rId3"/>
    <p:sldLayoutId id="2147483662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m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xc.hu/" TargetMode="External"/><Relationship Id="rId2" Type="http://schemas.openxmlformats.org/officeDocument/2006/relationships/hyperlink" Target="http://www.clker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epam.com/" TargetMode="External"/><Relationship Id="rId4" Type="http://schemas.openxmlformats.org/officeDocument/2006/relationships/hyperlink" Target="http://findicon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457450"/>
            <a:ext cx="5257800" cy="990600"/>
          </a:xfrm>
        </p:spPr>
        <p:txBody>
          <a:bodyPr/>
          <a:lstStyle/>
          <a:p>
            <a:r>
              <a:rPr lang="en-US" sz="4800" dirty="0" smtClean="0">
                <a:latin typeface="Helvetica LT Std"/>
              </a:rPr>
              <a:t>Java SE Training</a:t>
            </a:r>
            <a:r>
              <a:rPr lang="en-US" sz="4000" dirty="0" smtClean="0">
                <a:latin typeface="Helvetica LT Std"/>
              </a:rPr>
              <a:t/>
            </a:r>
            <a:br>
              <a:rPr lang="en-US" sz="4000" dirty="0" smtClean="0">
                <a:latin typeface="Helvetica LT Std"/>
              </a:rPr>
            </a:br>
            <a:endParaRPr lang="en-US" sz="4000" dirty="0">
              <a:latin typeface="Helvetica LT St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2010 © EPAM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609600" y="1750088"/>
            <a:ext cx="640080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2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73700"/>
            <a:ext cx="4018214" cy="419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0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111" y="1826173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if (&lt;</a:t>
            </a:r>
            <a:r>
              <a:rPr lang="en-US" b="1" i="1" dirty="0" err="1" smtClean="0">
                <a:latin typeface="Courier New" pitchFamily="49" charset="0"/>
                <a:cs typeface="Courier New" pitchFamily="49" charset="0"/>
              </a:rPr>
              <a:t>boolean_expression</a:t>
            </a: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&gt;) {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    // some code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364" y="2971800"/>
            <a:ext cx="767919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a = 5;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b = 7;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(b &gt; a){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(“b is greater than a");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185" y="1676400"/>
            <a:ext cx="76791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Examples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of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not-</a:t>
            </a:r>
            <a:r>
              <a:rPr lang="en-US" b="1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compilable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code: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/* some code */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1143000" y="2362200"/>
            <a:ext cx="1371600" cy="455221"/>
          </a:xfrm>
          <a:prstGeom prst="ellipse">
            <a:avLst/>
          </a:prstGeom>
          <a:noFill/>
          <a:ln w="12700">
            <a:solidFill>
              <a:srgbClr val="FF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0800000" flipV="1">
            <a:off x="2514600" y="2514599"/>
            <a:ext cx="2133600" cy="76200"/>
          </a:xfrm>
          <a:prstGeom prst="curvedConnector3">
            <a:avLst/>
          </a:prstGeom>
          <a:ln w="12700" cap="sq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199" y="2304871"/>
            <a:ext cx="2108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compile-time </a:t>
            </a:r>
            <a:r>
              <a:rPr lang="en-US" dirty="0" smtClean="0">
                <a:solidFill>
                  <a:srgbClr val="FF0000"/>
                </a:solidFill>
              </a:rPr>
              <a:t>error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incompatible </a:t>
            </a:r>
            <a:r>
              <a:rPr lang="en-US" dirty="0">
                <a:solidFill>
                  <a:srgbClr val="FF0000"/>
                </a:solidFill>
              </a:rPr>
              <a:t>types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required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found</a:t>
            </a:r>
            <a:r>
              <a:rPr lang="en-US" dirty="0">
                <a:solidFill>
                  <a:srgbClr val="FF0000"/>
                </a:solidFill>
              </a:rPr>
              <a:t>:   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185" y="1676400"/>
            <a:ext cx="76791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Examples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of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not-</a:t>
            </a:r>
            <a:r>
              <a:rPr lang="en-US" b="1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compilable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code: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== true){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/* some code */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1219200" y="2438400"/>
            <a:ext cx="2362200" cy="455221"/>
          </a:xfrm>
          <a:prstGeom prst="ellipse">
            <a:avLst/>
          </a:prstGeom>
          <a:noFill/>
          <a:ln w="12700">
            <a:solidFill>
              <a:srgbClr val="FF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endCxn id="5" idx="6"/>
          </p:cNvCxnSpPr>
          <p:nvPr/>
        </p:nvCxnSpPr>
        <p:spPr>
          <a:xfrm rot="10800000">
            <a:off x="3581400" y="2666012"/>
            <a:ext cx="1066800" cy="77189"/>
          </a:xfrm>
          <a:prstGeom prst="curvedConnector3">
            <a:avLst/>
          </a:prstGeom>
          <a:ln w="12700" cap="sq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199" y="2558534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compile-time </a:t>
            </a:r>
            <a:r>
              <a:rPr lang="en-US" dirty="0" smtClean="0">
                <a:solidFill>
                  <a:srgbClr val="FF0000"/>
                </a:solidFill>
              </a:rPr>
              <a:t>error;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incomparable </a:t>
            </a:r>
            <a:r>
              <a:rPr lang="en-US" dirty="0">
                <a:solidFill>
                  <a:srgbClr val="FF0000"/>
                </a:solidFill>
              </a:rPr>
              <a:t>types: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 smtClean="0">
                <a:solidFill>
                  <a:srgbClr val="FF0000"/>
                </a:solidFill>
              </a:rPr>
              <a:t>boolean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185" y="1676400"/>
            <a:ext cx="76791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Examples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of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not-</a:t>
            </a:r>
            <a:r>
              <a:rPr lang="en-US" b="1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compilable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code: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== 1){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/* some code */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1143000" y="2438400"/>
            <a:ext cx="2057400" cy="455221"/>
          </a:xfrm>
          <a:prstGeom prst="ellipse">
            <a:avLst/>
          </a:prstGeom>
          <a:noFill/>
          <a:ln w="12700">
            <a:solidFill>
              <a:srgbClr val="00B05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3200400" y="2666010"/>
            <a:ext cx="1447800" cy="77190"/>
          </a:xfrm>
          <a:prstGeom prst="curvedConnector3">
            <a:avLst/>
          </a:prstGeom>
          <a:ln w="12700" cap="sq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199" y="2558534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No compile-time errors </a:t>
            </a:r>
            <a:r>
              <a:rPr lang="en-US" dirty="0" smtClean="0">
                <a:solidFill>
                  <a:srgbClr val="00B050"/>
                </a:solidFill>
                <a:sym typeface="Wingdings" pitchFamily="2" charset="2"/>
              </a:rPr>
              <a:t>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185" y="1676400"/>
            <a:ext cx="76791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Examples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of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not-</a:t>
            </a:r>
            <a:r>
              <a:rPr lang="en-US" b="1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compilable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code: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boolTrue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1){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/* some code */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1143000" y="2440379"/>
            <a:ext cx="1905000" cy="455221"/>
          </a:xfrm>
          <a:prstGeom prst="ellipse">
            <a:avLst/>
          </a:prstGeom>
          <a:noFill/>
          <a:ln w="12700">
            <a:solidFill>
              <a:srgbClr val="FF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3048000" y="2667990"/>
            <a:ext cx="1600200" cy="75211"/>
          </a:xfrm>
          <a:prstGeom prst="curvedConnector3">
            <a:avLst/>
          </a:prstGeom>
          <a:ln w="12700" cap="sq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199" y="2558534"/>
            <a:ext cx="3603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compile-time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incompatible types</a:t>
            </a:r>
          </a:p>
          <a:p>
            <a:r>
              <a:rPr lang="en-US" dirty="0">
                <a:solidFill>
                  <a:srgbClr val="FF0000"/>
                </a:solidFill>
              </a:rPr>
              <a:t>required: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found:   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Nested assignment </a:t>
            </a:r>
            <a:r>
              <a:rPr lang="en-US" dirty="0" smtClean="0">
                <a:solidFill>
                  <a:srgbClr val="FF0000"/>
                </a:solidFill>
              </a:rPr>
              <a:t>'</a:t>
            </a:r>
            <a:r>
              <a:rPr lang="en-US" dirty="0" err="1" smtClean="0">
                <a:solidFill>
                  <a:srgbClr val="FF0000"/>
                </a:solidFill>
              </a:rPr>
              <a:t>boolTrue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 1</a:t>
            </a:r>
            <a:r>
              <a:rPr lang="en-US" dirty="0" smtClean="0">
                <a:solidFill>
                  <a:srgbClr val="FF0000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2495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473324"/>
            <a:ext cx="6096001" cy="416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1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111" y="1826173"/>
            <a:ext cx="390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if (&lt;</a:t>
            </a:r>
            <a:r>
              <a:rPr lang="en-US" b="1" i="1" dirty="0" err="1" smtClean="0">
                <a:latin typeface="Courier New" pitchFamily="49" charset="0"/>
                <a:cs typeface="Courier New" pitchFamily="49" charset="0"/>
              </a:rPr>
              <a:t>boolean_expression</a:t>
            </a: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&gt;) {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    // some code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} else {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    //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some code</a:t>
            </a:r>
          </a:p>
          <a:p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364" y="3352800"/>
            <a:ext cx="7679197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a = 5;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b = 7;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(b &gt; a){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(“b is greater than a");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else 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(“b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greater than a");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03008"/>
            <a:ext cx="86236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have zero or one else for a given if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must come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after any else ifs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have zero to many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else-ifs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 a 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given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if and they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must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come before 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(optional) else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Once an else if succeeds, none of the 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remaining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else ifs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32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elses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will be tested</a:t>
            </a:r>
          </a:p>
        </p:txBody>
      </p:sp>
    </p:spTree>
    <p:extLst>
      <p:ext uri="{BB962C8B-B14F-4D97-AF65-F5344CB8AC3E}">
        <p14:creationId xmlns:p14="http://schemas.microsoft.com/office/powerpoint/2010/main" val="20213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5257800" cy="990600"/>
          </a:xfrm>
        </p:spPr>
        <p:txBody>
          <a:bodyPr/>
          <a:lstStyle/>
          <a:p>
            <a:r>
              <a:rPr lang="en-US" sz="4800" dirty="0" smtClean="0">
                <a:latin typeface="Helvetica LT Std"/>
              </a:rPr>
              <a:t>Flow Control</a:t>
            </a:r>
            <a:r>
              <a:rPr lang="en-US" sz="4000" dirty="0" smtClean="0">
                <a:latin typeface="Helvetica LT Std"/>
              </a:rPr>
              <a:t/>
            </a:r>
            <a:br>
              <a:rPr lang="en-US" sz="4000" dirty="0" smtClean="0">
                <a:latin typeface="Helvetica LT Std"/>
              </a:rPr>
            </a:br>
            <a:endParaRPr lang="en-US" sz="4000" dirty="0">
              <a:latin typeface="Helvetica LT St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2010 © EPAM Systems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50292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55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364" y="1447800"/>
            <a:ext cx="767919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 = 7;</a:t>
            </a:r>
          </a:p>
          <a:p>
            <a:pPr hangingPunct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 x == 4 ) {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 equals 4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else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(x &lt; 5)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 is less than 5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else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(x &lt; 3)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 is less than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else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something else"); 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465" y="5029200"/>
            <a:ext cx="8686993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txBody>
          <a:bodyPr wrap="none" rtlCol="0">
            <a:spAutoFit/>
            <a:sp3d extrusionH="57150">
              <a:bevelT w="69850" h="38100" prst="cross"/>
            </a:sp3d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What will be the result of attempting to compile and run the following code?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if-else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003" y="2283529"/>
            <a:ext cx="767919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( 7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&gt; 7 )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1");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2");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3");</a:t>
            </a:r>
          </a:p>
          <a:p>
            <a:pPr hangingPunct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465" y="5029200"/>
            <a:ext cx="8686993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txBody>
          <a:bodyPr wrap="none" rtlCol="0">
            <a:spAutoFit/>
            <a:sp3d extrusionH="57150">
              <a:bevelT w="69850" h="38100" prst="cross"/>
            </a:sp3d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What will be the result of attempting to compile and run the following code?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391525" cy="3918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14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www.phpf1.com/images/switch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81237"/>
            <a:ext cx="3048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2084025"/>
            <a:ext cx="59298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switch (&lt;expression&gt;) 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case value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: &lt;statement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&gt;; break;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case value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: &lt;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; break;</a:t>
            </a:r>
            <a:endParaRPr lang="en-US" sz="2000" b="1" i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...</a:t>
            </a:r>
            <a:endParaRPr lang="en-US" sz="20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case </a:t>
            </a:r>
            <a:r>
              <a:rPr lang="en-US" sz="2000" b="1" i="1" dirty="0" err="1"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000" b="1" i="1" baseline="-25000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: &lt;</a:t>
            </a:r>
            <a:r>
              <a:rPr lang="en-US" sz="2000" b="1" i="1" dirty="0" err="1" smtClean="0"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sz="2000" b="1" i="1" baseline="-25000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; break;</a:t>
            </a:r>
            <a:endParaRPr lang="en-US" sz="2000" b="1" i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default: &lt;statement&gt;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2084025"/>
            <a:ext cx="60837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switch (&lt;expression&gt;) 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case value1 : &lt;statement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&gt;; break;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value2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: &lt;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sz="2000" b="1" i="1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; break;</a:t>
            </a:r>
            <a:endParaRPr lang="en-US" sz="2000" b="1" i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...</a:t>
            </a:r>
            <a:endParaRPr lang="en-US" sz="20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 case </a:t>
            </a:r>
            <a:r>
              <a:rPr lang="en-US" sz="2000" b="1" i="1" dirty="0" err="1" smtClean="0"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000" b="1" i="1" baseline="-25000" dirty="0" err="1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: &lt;</a:t>
            </a:r>
            <a:r>
              <a:rPr lang="en-US" sz="2000" b="1" i="1" dirty="0" err="1" smtClean="0"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sz="2000" b="1" i="1" baseline="-25000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; break;</a:t>
            </a:r>
            <a:endParaRPr lang="en-US" sz="2000" b="1" i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   default: &lt;statement&gt;</a:t>
            </a:r>
          </a:p>
          <a:p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09800" y="1981200"/>
            <a:ext cx="3124200" cy="6096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</p:cNvCxnSpPr>
          <p:nvPr/>
        </p:nvCxnSpPr>
        <p:spPr>
          <a:xfrm rot="5400000" flipH="1" flipV="1">
            <a:off x="2736827" y="1302101"/>
            <a:ext cx="698874" cy="837872"/>
          </a:xfrm>
          <a:prstGeom prst="curved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5200" y="1186934"/>
            <a:ext cx="3980833" cy="40011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char</a:t>
            </a:r>
            <a:r>
              <a:rPr lang="ru-RU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chemeClr val="tx2"/>
                </a:solidFill>
              </a:rPr>
              <a:t>byte</a:t>
            </a:r>
            <a:r>
              <a:rPr lang="ru-RU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chemeClr val="tx2"/>
                </a:solidFill>
              </a:rPr>
              <a:t>short</a:t>
            </a:r>
            <a:r>
              <a:rPr lang="ru-RU" sz="2000" dirty="0">
                <a:solidFill>
                  <a:schemeClr val="tx2"/>
                </a:solidFill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</a:rPr>
              <a:t>int</a:t>
            </a:r>
            <a:r>
              <a:rPr lang="en-US" sz="2000" dirty="0" smtClean="0">
                <a:solidFill>
                  <a:schemeClr val="tx2"/>
                </a:solidFill>
              </a:rPr>
              <a:t> or </a:t>
            </a:r>
            <a:r>
              <a:rPr lang="en-US" sz="2000" dirty="0" err="1" smtClean="0">
                <a:solidFill>
                  <a:schemeClr val="tx2"/>
                </a:solidFill>
              </a:rPr>
              <a:t>enum</a:t>
            </a:r>
            <a:r>
              <a:rPr lang="en-US" sz="2000" dirty="0" smtClean="0">
                <a:solidFill>
                  <a:schemeClr val="tx2"/>
                </a:solidFill>
              </a:rPr>
              <a:t> type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38400" y="2971800"/>
            <a:ext cx="76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38400" y="3276600"/>
            <a:ext cx="76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38400" y="3962400"/>
            <a:ext cx="76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2549257" y="3622943"/>
            <a:ext cx="2057400" cy="755114"/>
          </a:xfrm>
          <a:prstGeom prst="curvedConnector3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2701658" y="3775343"/>
            <a:ext cx="1752600" cy="755115"/>
          </a:xfrm>
          <a:prstGeom prst="curvedConnector3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16200000" flipH="1">
            <a:off x="3044557" y="4118243"/>
            <a:ext cx="1066800" cy="755114"/>
          </a:xfrm>
          <a:prstGeom prst="curvedConnector3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9600" y="5029200"/>
            <a:ext cx="3760966" cy="40011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Unique compile-time constants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867400" y="2971800"/>
            <a:ext cx="838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7400" y="3276600"/>
            <a:ext cx="838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867400" y="3962400"/>
            <a:ext cx="838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52600" y="4267200"/>
            <a:ext cx="2895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H="1">
            <a:off x="6096000" y="3581400"/>
            <a:ext cx="1905000" cy="685800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H="1">
            <a:off x="6248400" y="3733799"/>
            <a:ext cx="1600201" cy="685800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16200000" flipH="1">
            <a:off x="6591300" y="4076700"/>
            <a:ext cx="914400" cy="685800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4648200" y="4267200"/>
            <a:ext cx="2743200" cy="609600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6579" y="4888468"/>
            <a:ext cx="1762021" cy="36933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May be omitted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745" y="1295400"/>
            <a:ext cx="502965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month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month)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1: print(“Jan”); break;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(“Feb”);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(“Mar”);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11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(“Nov”); break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case 12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(“Dec”);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break;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default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(“unknown”);</a:t>
            </a: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1503008"/>
            <a:ext cx="381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if (month==1) {</a:t>
            </a:r>
          </a:p>
          <a:p>
            <a:pPr hangingPunct="0"/>
            <a:r>
              <a:rPr lang="en-US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print(“Jan”);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 else if (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==2) {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print(“Feb”);</a:t>
            </a:r>
          </a:p>
          <a:p>
            <a:pPr hangingPunct="0"/>
            <a:r>
              <a:rPr lang="en-US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 else if (month</a:t>
            </a:r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==3) {</a:t>
            </a:r>
          </a:p>
          <a:p>
            <a:pPr hangingPunct="0"/>
            <a:r>
              <a:rPr lang="en-US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print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(“Mar”);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 else if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 else {</a:t>
            </a:r>
          </a:p>
          <a:p>
            <a:pPr hangingPunct="0"/>
            <a:r>
              <a:rPr lang="en-US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print(“unknown”);</a:t>
            </a:r>
          </a:p>
          <a:p>
            <a:pPr hangingPunct="0"/>
            <a:r>
              <a:rPr lang="ru-RU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465" y="5162490"/>
            <a:ext cx="8686993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txBody>
          <a:bodyPr wrap="none" rtlCol="0">
            <a:spAutoFit/>
            <a:sp3d extrusionH="57150">
              <a:bevelT w="69850" h="38100" prst="cross"/>
            </a:sp3d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What will be the result of attempting to compile and run the following code?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45" y="1295400"/>
            <a:ext cx="579165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 without break:</a:t>
            </a:r>
          </a:p>
          <a:p>
            <a:pPr hangingPunct="0"/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month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month)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1: print(“Jan”); 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case 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(“Feb”); </a:t>
            </a:r>
            <a:endParaRPr lang="en-US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case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(“Mar”); 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 </a:t>
            </a:r>
            <a:endParaRPr lang="en-US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default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(“unknown”);</a:t>
            </a: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Arc 4"/>
          <p:cNvSpPr/>
          <p:nvPr/>
        </p:nvSpPr>
        <p:spPr>
          <a:xfrm flipV="1">
            <a:off x="-76200" y="2491991"/>
            <a:ext cx="4876800" cy="1600200"/>
          </a:xfrm>
          <a:prstGeom prst="arc">
            <a:avLst>
              <a:gd name="adj1" fmla="val 16200000"/>
              <a:gd name="adj2" fmla="val 40982"/>
            </a:avLst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14800" y="2634037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3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83861"/>
            <a:ext cx="25812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statement: Quiz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465" y="5162490"/>
            <a:ext cx="8686993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txBody>
          <a:bodyPr wrap="none" rtlCol="0">
            <a:spAutoFit/>
            <a:sp3d extrusionH="57150">
              <a:bevelT w="69850" h="38100" prst="cross"/>
            </a:sp3d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What will be the result of attempting to compile and run the following code?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45" y="1295400"/>
            <a:ext cx="579165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month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month)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1: print(“Jan”); 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case 2: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(“Feb”);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 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(“Mar”);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default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print(“unknown”);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4: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(“Apr”);</a:t>
            </a: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400" y="2438400"/>
            <a:ext cx="1989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Output:</a:t>
            </a:r>
          </a:p>
          <a:p>
            <a:endParaRPr lang="en-US" dirty="0"/>
          </a:p>
          <a:p>
            <a:r>
              <a:rPr lang="en-US" dirty="0" smtClean="0"/>
              <a:t>Mar</a:t>
            </a:r>
          </a:p>
          <a:p>
            <a:r>
              <a:rPr lang="en-US" dirty="0" smtClean="0"/>
              <a:t>Unknown</a:t>
            </a:r>
          </a:p>
          <a:p>
            <a:r>
              <a:rPr lang="en-US" dirty="0" smtClean="0"/>
              <a:t>Apr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8600" y="2960504"/>
            <a:ext cx="198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2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278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statement: Quiz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465" y="5162490"/>
            <a:ext cx="8686993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txBody>
          <a:bodyPr wrap="none" rtlCol="0">
            <a:spAutoFit/>
            <a:sp3d extrusionH="57150">
              <a:bevelT w="69850" h="38100" prst="cross"/>
            </a:sp3d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What will be the result of attempting to compile and run the following code?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45" y="1295400"/>
            <a:ext cx="579165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month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10;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month)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1: print(“Jan”); 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case 2: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(“Feb”);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 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(“Mar”);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 print(“unknown”);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4: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(“Apr”);</a:t>
            </a: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400" y="2438400"/>
            <a:ext cx="1989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Output:</a:t>
            </a:r>
          </a:p>
          <a:p>
            <a:endParaRPr lang="en-US" dirty="0"/>
          </a:p>
          <a:p>
            <a:r>
              <a:rPr lang="en-US" dirty="0" smtClean="0"/>
              <a:t>Unknown</a:t>
            </a:r>
          </a:p>
          <a:p>
            <a:r>
              <a:rPr lang="en-US" dirty="0" smtClean="0"/>
              <a:t>Apr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8600" y="2960504"/>
            <a:ext cx="198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1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554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44958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Purpose</a:t>
            </a:r>
            <a:endParaRPr lang="en-US" sz="4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609600" y="1447800"/>
            <a:ext cx="668178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Purpose</a:t>
            </a:r>
            <a:r>
              <a:rPr lang="en-US" sz="2800" dirty="0"/>
              <a:t> </a:t>
            </a:r>
            <a:r>
              <a:rPr lang="et-EE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of this seminar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t-EE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t-EE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describe control flow 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tatements govern the flow of control in a program during execution</a:t>
            </a:r>
            <a:endParaRPr lang="et-EE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3364972" cy="31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4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 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Iteration statements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609600" y="1750088"/>
            <a:ext cx="6400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do-while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for(;;)</a:t>
            </a: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6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03" y="1515568"/>
            <a:ext cx="678687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3861137"/>
            <a:ext cx="624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Syntax: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(&lt;loop condition&gt;)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&lt;loop body&gt;</a:t>
            </a:r>
          </a:p>
        </p:txBody>
      </p:sp>
    </p:spTree>
    <p:extLst>
      <p:ext uri="{BB962C8B-B14F-4D97-AF65-F5344CB8AC3E}">
        <p14:creationId xmlns:p14="http://schemas.microsoft.com/office/powerpoint/2010/main" val="25330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369" y="2149339"/>
            <a:ext cx="76791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final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n = 10;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sum = 0;</a:t>
            </a:r>
          </a:p>
          <a:p>
            <a:pPr hangingPunct="0">
              <a:spcAft>
                <a:spcPts val="1200"/>
              </a:spcAft>
            </a:pP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 = 1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 (i &lt;= 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+= 1./i;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1369" y="1371600"/>
                <a:ext cx="6147260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Calculate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+…+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9" y="1371600"/>
                <a:ext cx="6147260" cy="615874"/>
              </a:xfrm>
              <a:prstGeom prst="rect">
                <a:avLst/>
              </a:prstGeom>
              <a:blipFill rotWithShape="1">
                <a:blip r:embed="rId3"/>
                <a:stretch>
                  <a:fillRect l="-1587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7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do-while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3861137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Syntax: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&lt;loop body&gt;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(&lt;loop condition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&gt;);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0790"/>
            <a:ext cx="6629400" cy="255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63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do-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369" y="2149339"/>
            <a:ext cx="76791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final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 n = 10;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sum = 0;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 = 1;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sum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+= 1</a:t>
            </a: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./i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hangingPunct="0"/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while(i &lt;= n);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1369" y="1371600"/>
                <a:ext cx="6147260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Calculate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+…+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9" y="1371600"/>
                <a:ext cx="6147260" cy="615874"/>
              </a:xfrm>
              <a:prstGeom prst="rect">
                <a:avLst/>
              </a:prstGeom>
              <a:blipFill rotWithShape="1">
                <a:blip r:embed="rId3"/>
                <a:stretch>
                  <a:fillRect l="-1587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43434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Syntax: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for(&lt;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initialization&gt;; &lt;loop condition&gt;; &lt;increment expression&gt;)</a:t>
            </a: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loop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body&gt;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2" y="1356695"/>
            <a:ext cx="6080136" cy="275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7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369" y="2508409"/>
            <a:ext cx="7679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final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 n = 10;</a:t>
            </a:r>
          </a:p>
          <a:p>
            <a:pPr hangingPunct="0">
              <a:spcAft>
                <a:spcPts val="1200"/>
              </a:spcAft>
            </a:pP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sum = 0;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(int i = 1; i &lt;= n; i++) {</a:t>
            </a:r>
          </a:p>
          <a:p>
            <a:pPr hangingPunct="0"/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sum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+= 1. / i;</a:t>
            </a:r>
          </a:p>
          <a:p>
            <a:pPr hangingPunct="0"/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1369" y="1593926"/>
                <a:ext cx="6147260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Calculate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+…+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9" y="1593926"/>
                <a:ext cx="6147260" cy="615874"/>
              </a:xfrm>
              <a:prstGeom prst="rect">
                <a:avLst/>
              </a:prstGeom>
              <a:blipFill rotWithShape="1">
                <a:blip r:embed="rId3"/>
                <a:stretch>
                  <a:fillRect l="-1587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969" y="1981200"/>
            <a:ext cx="834883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for(&lt;initialization&gt;; &lt;loop condition&gt;; &lt;increment expression&gt;)</a:t>
            </a: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loop body&gt;</a:t>
            </a:r>
          </a:p>
          <a:p>
            <a:pPr hangingPunct="0"/>
            <a:endParaRPr lang="pt-BR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285750" indent="-285750" hangingPunct="0">
              <a:buFont typeface="Wingdings" pitchFamily="2" charset="2"/>
              <a:buChar char="§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Courier New" pitchFamily="49" charset="0"/>
              </a:rPr>
              <a:t>any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Courier New" pitchFamily="49" charset="0"/>
              </a:rPr>
              <a:t>section except loop body may be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Courier New" pitchFamily="49" charset="0"/>
              </a:rPr>
              <a:t>omitted</a:t>
            </a:r>
          </a:p>
          <a:p>
            <a:pPr marL="285750" indent="-285750" hangingPunct="0">
              <a:buFont typeface="Wingdings" pitchFamily="2" charset="2"/>
              <a:buChar char="§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Courier New" pitchFamily="49" charset="0"/>
              </a:rPr>
              <a:t>initialization section may declare any number of variables of the same type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Courier New" pitchFamily="49" charset="0"/>
            </a:endParaRPr>
          </a:p>
          <a:p>
            <a:pPr hangingPunct="0"/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1369" y="1295400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</a:rPr>
              <a:t>Syntax variations</a:t>
            </a:r>
            <a:endParaRPr lang="en-US" sz="2400" i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1369" y="3499009"/>
            <a:ext cx="7679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a = 5, b = 7; a &gt; 3;) {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//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some code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Iteration statements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44958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Agenda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609600" y="1750088"/>
            <a:ext cx="64008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Definition of statement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Iteration statements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Transfer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Other topics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Transfer statements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609600" y="1295400"/>
            <a:ext cx="640080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'break' statement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'continue'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… etc.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638" y="1752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Syntax: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       //the unlabeled form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 //the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labeled form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088" y="1369635"/>
            <a:ext cx="76791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hangingPunct="0"/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 = 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(x) 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1: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("1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2: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("2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case 4: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("4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default: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("default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2590800"/>
            <a:ext cx="304800" cy="2286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8800" y="2209800"/>
            <a:ext cx="533400" cy="31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52600" y="2895600"/>
            <a:ext cx="304800" cy="2286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200400"/>
            <a:ext cx="304800" cy="2286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 rot="10800000" flipV="1">
            <a:off x="704088" y="3314699"/>
            <a:ext cx="6382512" cy="1333501"/>
          </a:xfrm>
          <a:prstGeom prst="curvedConnector3">
            <a:avLst>
              <a:gd name="adj1" fmla="val -2368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5800" y="1295400"/>
                <a:ext cx="7679197" cy="4384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Example: </a:t>
                </a:r>
                <a:r>
                  <a:rPr lang="en-US" sz="20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alculate </a:t>
                </a:r>
                <a:r>
                  <a:rPr lang="en-US" sz="20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𝑠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3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+…+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𝑛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, 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𝑛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=10</m:t>
                    </m:r>
                  </m:oMath>
                </a14:m>
                <a:endParaRPr lang="en-US" sz="20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final </a:t>
                </a:r>
                <a:r>
                  <a:rPr lang="en-US" sz="2400" dirty="0" err="1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n = 10;</a:t>
                </a: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double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= 0;</a:t>
                </a:r>
              </a:p>
              <a:p>
                <a:pPr hangingPunct="0"/>
                <a:r>
                  <a:rPr lang="en-US" sz="2400" dirty="0" err="1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 = 1;</a:t>
                </a: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while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(true) {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+= 1. / i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i++;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if (i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&gt; n){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break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sz="20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5400"/>
                <a:ext cx="7679197" cy="4384149"/>
              </a:xfrm>
              <a:prstGeom prst="rect">
                <a:avLst/>
              </a:prstGeom>
              <a:blipFill rotWithShape="1">
                <a:blip r:embed="rId3"/>
                <a:stretch>
                  <a:fillRect l="-1271" t="-139" b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2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5800" y="1295400"/>
                <a:ext cx="7679197" cy="4384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Example: </a:t>
                </a:r>
                <a:r>
                  <a:rPr lang="en-US" sz="20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alculate </a:t>
                </a:r>
                <a:r>
                  <a:rPr lang="en-US" sz="20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𝑠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3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+…+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𝑛</m:t>
                        </m:r>
                      </m:den>
                    </m:f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, 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𝑛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=10</m:t>
                    </m:r>
                  </m:oMath>
                </a14:m>
                <a:endParaRPr lang="en-US" sz="20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final </a:t>
                </a:r>
                <a:r>
                  <a:rPr lang="en-US" sz="2400" dirty="0" err="1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n = 10;</a:t>
                </a: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double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= 0;</a:t>
                </a:r>
              </a:p>
              <a:p>
                <a:pPr hangingPunct="0"/>
                <a:r>
                  <a:rPr lang="en-US" sz="2400" dirty="0" err="1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 = 1;</a:t>
                </a: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while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(true) {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+= 1. / i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i++;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if (i 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&gt; n){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break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sz="20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5400"/>
                <a:ext cx="7679197" cy="4384149"/>
              </a:xfrm>
              <a:prstGeom prst="rect">
                <a:avLst/>
              </a:prstGeom>
              <a:blipFill rotWithShape="1">
                <a:blip r:embed="rId3"/>
                <a:stretch>
                  <a:fillRect l="-1271" t="-139" b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981200" y="4114800"/>
            <a:ext cx="1447800" cy="685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779003" y="4495800"/>
            <a:ext cx="2634088" cy="1317590"/>
          </a:xfrm>
          <a:prstGeom prst="curvedConnector3">
            <a:avLst>
              <a:gd name="adj1" fmla="val -40409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88834" y="5391090"/>
            <a:ext cx="1107996" cy="400110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 = 11</a:t>
            </a:r>
            <a:endParaRPr lang="en-US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803" y="1371600"/>
            <a:ext cx="767919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</a:p>
          <a:p>
            <a:pPr>
              <a:spcAft>
                <a:spcPts val="0"/>
              </a:spcAft>
            </a:pP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true;</a:t>
            </a:r>
          </a:p>
          <a:p>
            <a:pPr hangingPunct="0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i = 0; i &lt; 5; i++) 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("Hello");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("Outer loop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.");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803" y="1371600"/>
            <a:ext cx="767919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</a:p>
          <a:p>
            <a:pPr>
              <a:spcAft>
                <a:spcPts val="0"/>
              </a:spcAft>
            </a:pP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true;</a:t>
            </a:r>
          </a:p>
          <a:p>
            <a:pPr hangingPunct="0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i = 0; i &lt; 5; i++) 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("Hello");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</a:t>
            </a: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("Outer loop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.");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828800" y="3429000"/>
            <a:ext cx="22098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3" idx="6"/>
          </p:cNvCxnSpPr>
          <p:nvPr/>
        </p:nvCxnSpPr>
        <p:spPr>
          <a:xfrm flipH="1">
            <a:off x="871369" y="3619500"/>
            <a:ext cx="3167231" cy="1333500"/>
          </a:xfrm>
          <a:prstGeom prst="curvedConnector3">
            <a:avLst>
              <a:gd name="adj1" fmla="val -9383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5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638" y="1752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Syntax: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continue;       //the unlabeled form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 //the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labeled form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76791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 all integers 1,2,…,10 except 6 </a:t>
            </a:r>
          </a:p>
          <a:p>
            <a:pPr>
              <a:spcAft>
                <a:spcPts val="0"/>
              </a:spcAft>
            </a:pP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(int i = 1; i &lt;= 10; ++i) {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(i == 6) {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nn-NO" sz="24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("i: " + i);</a:t>
            </a:r>
          </a:p>
          <a:p>
            <a:pPr hangingPunct="0"/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76791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print all integers 1,2,…,10 except 6 </a:t>
            </a:r>
          </a:p>
          <a:p>
            <a:pPr>
              <a:spcAft>
                <a:spcPts val="0"/>
              </a:spcAft>
            </a:pP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(int i = 1; i &lt;= 10; ++i) {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(i == 6) {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nn-NO" sz="24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nn-NO" sz="24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n-NO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("i: " + i);</a:t>
            </a:r>
          </a:p>
          <a:p>
            <a:pPr hangingPunct="0"/>
            <a:r>
              <a:rPr lang="nn-NO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600200" y="2590800"/>
            <a:ext cx="2362200" cy="685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stCxn id="3" idx="3"/>
          </p:cNvCxnSpPr>
          <p:nvPr/>
        </p:nvCxnSpPr>
        <p:spPr>
          <a:xfrm rot="5400000" flipH="1">
            <a:off x="909403" y="2139435"/>
            <a:ext cx="813967" cy="1259498"/>
          </a:xfrm>
          <a:prstGeom prst="curvedConnector4">
            <a:avLst>
              <a:gd name="adj1" fmla="val -28085"/>
              <a:gd name="adj2" fmla="val 14191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Definition of 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012482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 </a:t>
            </a:r>
            <a:r>
              <a:rPr lang="en-US" i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r>
              <a:rPr lang="en-U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is the smallest standalone element of an imperative programming language.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2899" y="1935812"/>
            <a:ext cx="4182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Simple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 = a + 5;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break;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assert(</a:t>
            </a:r>
            <a:r>
              <a:rPr lang="en-US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attendees.size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() &gt; 0);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2158" y="3429000"/>
            <a:ext cx="6319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Compound</a:t>
            </a:r>
            <a:r>
              <a:rPr lang="en-US" b="1" dirty="0" smtClean="0"/>
              <a:t> </a:t>
            </a:r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block: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{ … 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if-else-if </a:t>
            </a: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loop (for, while, do/while) 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statements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switch </a:t>
            </a: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</a:p>
          <a:p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76791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true;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i = 0; i &lt; 5; i++) {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while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("Hello");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("Outer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loop.");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8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76791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Example: 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true;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i = 0; i &lt; 5; i++) {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while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isTrue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("Hello");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continue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outer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end of inner while loop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("Outer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loop.");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600200" y="4343400"/>
            <a:ext cx="2819400" cy="609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urved Connector 48"/>
          <p:cNvCxnSpPr/>
          <p:nvPr/>
        </p:nvCxnSpPr>
        <p:spPr>
          <a:xfrm rot="16200000" flipV="1">
            <a:off x="498288" y="3557313"/>
            <a:ext cx="1376276" cy="814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3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Transfer statements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Other topics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609600" y="1750088"/>
            <a:ext cx="6400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Infinite loops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3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3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keywords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Infinite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226008"/>
            <a:ext cx="633218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 runs infinite times in program when: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loop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condition is always true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Loop condition omitted (’for’ loop)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1369" y="3038832"/>
                <a:ext cx="7679197" cy="2639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Example: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16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alculate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𝑠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3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+…+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𝑛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, 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𝑛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=10</m:t>
                    </m:r>
                  </m:oMath>
                </a14:m>
                <a:endParaRPr lang="en-US" sz="16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final </a:t>
                </a:r>
                <a:r>
                  <a:rPr lang="en-US" sz="2000" dirty="0" err="1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n = 10;</a:t>
                </a: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double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= 0;</a:t>
                </a:r>
              </a:p>
              <a:p>
                <a:pPr hangingPunct="0">
                  <a:spcAft>
                    <a:spcPts val="1200"/>
                  </a:spcAft>
                </a:pPr>
                <a:r>
                  <a:rPr lang="en-US" sz="2000" dirty="0" err="1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 = 1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while (i &lt;= n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){</a:t>
                </a:r>
              </a:p>
              <a:p>
                <a:pPr hangingPunct="0"/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+= 1./i;</a:t>
                </a: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9" y="3038832"/>
                <a:ext cx="7679197" cy="2639377"/>
              </a:xfrm>
              <a:prstGeom prst="rect">
                <a:avLst/>
              </a:prstGeom>
              <a:blipFill rotWithShape="1">
                <a:blip r:embed="rId3"/>
                <a:stretch>
                  <a:fillRect l="-87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3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Infinite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226008"/>
            <a:ext cx="633218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 runs infinite times in program when: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loop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condition is always true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Loop condition omitted (’for’ loop)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1369" y="3038832"/>
                <a:ext cx="7679197" cy="2639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Example: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16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alculate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𝑠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3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+…+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𝑛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, 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𝑛</m:t>
                    </m:r>
                    <m: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=10</m:t>
                    </m:r>
                  </m:oMath>
                </a14:m>
                <a:endParaRPr lang="en-US" sz="1600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final </a:t>
                </a:r>
                <a:r>
                  <a:rPr lang="en-US" sz="2000" dirty="0" err="1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n = 10;</a:t>
                </a: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double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= 0;</a:t>
                </a:r>
              </a:p>
              <a:p>
                <a:pPr hangingPunct="0">
                  <a:spcAft>
                    <a:spcPts val="1200"/>
                  </a:spcAft>
                </a:pPr>
                <a:r>
                  <a:rPr lang="en-US" sz="2000" dirty="0" err="1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 = 1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while (i &lt;= n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){</a:t>
                </a:r>
              </a:p>
              <a:p>
                <a:pPr hangingPunct="0"/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sum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+= 1./i;</a:t>
                </a:r>
              </a:p>
              <a:p>
                <a:pPr hangingPunct="0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en-US" b="1" i="1" dirty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9" y="3038832"/>
                <a:ext cx="7679197" cy="2639377"/>
              </a:xfrm>
              <a:prstGeom prst="rect">
                <a:avLst/>
              </a:prstGeom>
              <a:blipFill rotWithShape="1">
                <a:blip r:embed="rId3"/>
                <a:stretch>
                  <a:fillRect l="-87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33707" y="46598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o increment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76600" y="4802275"/>
            <a:ext cx="1858945" cy="226925"/>
          </a:xfrm>
          <a:custGeom>
            <a:avLst/>
            <a:gdLst>
              <a:gd name="connsiteX0" fmla="*/ 0 w 1858945"/>
              <a:gd name="connsiteY0" fmla="*/ 281354 h 281354"/>
              <a:gd name="connsiteX1" fmla="*/ 1045029 w 1858945"/>
              <a:gd name="connsiteY1" fmla="*/ 0 h 281354"/>
              <a:gd name="connsiteX2" fmla="*/ 1858945 w 1858945"/>
              <a:gd name="connsiteY2" fmla="*/ 80387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945" h="281354">
                <a:moveTo>
                  <a:pt x="0" y="281354"/>
                </a:moveTo>
                <a:cubicBezTo>
                  <a:pt x="367602" y="157424"/>
                  <a:pt x="735205" y="33494"/>
                  <a:pt x="1045029" y="0"/>
                </a:cubicBezTo>
                <a:lnTo>
                  <a:pt x="1858945" y="80387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48000" y="4953000"/>
            <a:ext cx="2286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Infinite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5120312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How to escape from infinite loop?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3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’break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’ statement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3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’return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’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Invoke </a:t>
            </a:r>
            <a:r>
              <a:rPr lang="en-US" sz="2300" b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System.exit</a:t>
            </a: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76400"/>
            <a:ext cx="2440887" cy="366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Infinite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loops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739" y="1801396"/>
            <a:ext cx="3186139" cy="238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57400" y="1868269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Attention</a:t>
            </a:r>
            <a:r>
              <a:rPr lang="en-US" dirty="0"/>
              <a:t>: </a:t>
            </a:r>
            <a:r>
              <a:rPr lang="en-US" dirty="0" smtClean="0"/>
              <a:t>Be </a:t>
            </a:r>
            <a:r>
              <a:rPr lang="en-US" dirty="0"/>
              <a:t>careful about testing for equality of floating-point numbers in loops. A </a:t>
            </a:r>
            <a:r>
              <a:rPr lang="en-US" dirty="0" smtClean="0"/>
              <a:t>while </a:t>
            </a:r>
            <a:r>
              <a:rPr lang="en-US" dirty="0"/>
              <a:t>loop that looks like </a:t>
            </a:r>
            <a:r>
              <a:rPr lang="en-US" dirty="0" smtClean="0"/>
              <a:t>this</a:t>
            </a:r>
            <a:r>
              <a:rPr lang="en-US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2819400"/>
            <a:ext cx="693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 x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0.;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!= 10;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+=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0.1)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(" x=“ + x);</a:t>
            </a:r>
          </a:p>
          <a:p>
            <a:pPr hangingPunct="0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724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loop will never end because of </a:t>
            </a:r>
            <a:r>
              <a:rPr lang="en-US" dirty="0" err="1"/>
              <a:t>roundoff</a:t>
            </a:r>
            <a:r>
              <a:rPr lang="en-US" dirty="0"/>
              <a:t> errors: there is </a:t>
            </a:r>
            <a:r>
              <a:rPr lang="en-US" dirty="0" smtClean="0"/>
              <a:t>no exact </a:t>
            </a:r>
            <a:r>
              <a:rPr lang="en-US" dirty="0"/>
              <a:t>binary representation </a:t>
            </a:r>
            <a:r>
              <a:rPr lang="en-US"/>
              <a:t>for </a:t>
            </a:r>
            <a:r>
              <a:rPr lang="en-US" smtClean="0"/>
              <a:t>10.0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4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40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keywords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" y="1600200"/>
            <a:ext cx="3733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Java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does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not have 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Aft>
                <a:spcPts val="1200"/>
              </a:spcAft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Aft>
                <a:spcPts val="1200"/>
              </a:spcAft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statements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just">
              <a:spcAft>
                <a:spcPts val="1200"/>
              </a:spcAft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although they are </a:t>
            </a:r>
          </a:p>
          <a:p>
            <a:pPr algn="just">
              <a:spcAft>
                <a:spcPts val="1200"/>
              </a:spcAft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keywords.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1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Other topics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Block statement</a:t>
            </a:r>
            <a:endParaRPr lang="en-US" sz="40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219200"/>
            <a:ext cx="39068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Example: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statements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nested block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525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800" dirty="0" smtClean="0"/>
              <a:t>Flow Control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Thank you!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525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800" dirty="0" smtClean="0"/>
              <a:t>Flow Control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1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947988" y="3754438"/>
            <a:ext cx="5749925" cy="404812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Helvetica LT Std" pitchFamily="34" charset="0"/>
              </a:rPr>
              <a:t>EPAM Systems — Corporate Overview</a:t>
            </a:r>
            <a:endParaRPr lang="en-US" sz="1600" dirty="0">
              <a:latin typeface="Helvetica LT Std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947988" y="4049713"/>
            <a:ext cx="4267200" cy="9144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sz="1600" dirty="0">
                <a:latin typeface="Helvetica LT Std" pitchFamily="34" charset="0"/>
              </a:rPr>
              <a:t>By </a:t>
            </a:r>
          </a:p>
          <a:p>
            <a:pPr fontAlgn="auto">
              <a:spcAft>
                <a:spcPts val="0"/>
              </a:spcAft>
              <a:defRPr/>
            </a:pPr>
            <a:r>
              <a:rPr sz="1600" dirty="0" smtClean="0">
                <a:latin typeface="Helvetica LT Std" pitchFamily="34" charset="0"/>
              </a:rPr>
              <a:t>Maksim Karatkou</a:t>
            </a:r>
            <a:endParaRPr sz="1600" dirty="0">
              <a:latin typeface="Helvetica LT Std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sz="1600" dirty="0" smtClean="0">
                <a:latin typeface="Helvetica LT Std" pitchFamily="34" charset="0"/>
              </a:rPr>
              <a:t>Flow Control</a:t>
            </a:r>
            <a:endParaRPr sz="1600" dirty="0">
              <a:latin typeface="Helvetica LT Std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2955925" y="6094413"/>
            <a:ext cx="4929188" cy="657225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EPAM Systems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41 University Drive, Suite 202 | Newtown, PA 18940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pl-PL" sz="1000" b="1" dirty="0" smtClean="0">
                <a:latin typeface="Helvetica LT Std" pitchFamily="34" charset="0"/>
              </a:rPr>
              <a:t>p:</a:t>
            </a:r>
            <a:r>
              <a:rPr lang="pl-PL" sz="1000" dirty="0" smtClean="0">
                <a:latin typeface="Helvetica LT Std" pitchFamily="34" charset="0"/>
              </a:rPr>
              <a:t> +1 267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759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9000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f:</a:t>
            </a:r>
            <a:r>
              <a:rPr lang="pl-PL" sz="1000" dirty="0" smtClean="0">
                <a:latin typeface="Helvetica LT Std" pitchFamily="34" charset="0"/>
              </a:rPr>
              <a:t> +1</a:t>
            </a:r>
            <a:r>
              <a:rPr lang="en-US" sz="1000" dirty="0" smtClean="0">
                <a:latin typeface="Helvetica LT Std" pitchFamily="34" charset="0"/>
              </a:rPr>
              <a:t> +1 267 759 8989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pl-PL" sz="1000" b="1" dirty="0" smtClean="0">
                <a:latin typeface="Helvetica LT Std" pitchFamily="34" charset="0"/>
              </a:rPr>
              <a:t>e:</a:t>
            </a:r>
            <a:r>
              <a:rPr lang="pl-PL" sz="1000" dirty="0" smtClean="0">
                <a:latin typeface="Helvetica LT Std" pitchFamily="34" charset="0"/>
              </a:rPr>
              <a:t> info@epam.com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w: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  <a:hlinkClick r:id="rId3"/>
              </a:rPr>
              <a:t>www.epam.com</a:t>
            </a:r>
            <a:endParaRPr lang="en-US" sz="1000" dirty="0" smtClean="0">
              <a:latin typeface="Helvetica LT Std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1000" dirty="0">
              <a:latin typeface="Helvetica LT St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1" y="2971800"/>
            <a:ext cx="2133600" cy="762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atin typeface="Helvetica LT Std" pitchFamily="34" charset="0"/>
              </a:rPr>
              <a:t>Pictures sources:</a:t>
            </a:r>
            <a:br>
              <a:rPr lang="en-US" sz="1400" dirty="0" smtClean="0">
                <a:latin typeface="Helvetica LT Std" pitchFamily="34" charset="0"/>
              </a:rPr>
            </a:br>
            <a:r>
              <a:rPr lang="en-US" sz="1400" dirty="0">
                <a:latin typeface="Helvetica LT Std" pitchFamily="34" charset="0"/>
                <a:hlinkClick r:id="rId2"/>
              </a:rPr>
              <a:t>http://</a:t>
            </a:r>
            <a:r>
              <a:rPr lang="en-US" sz="1400" dirty="0" smtClean="0">
                <a:latin typeface="Helvetica LT Std" pitchFamily="34" charset="0"/>
                <a:hlinkClick r:id="rId2"/>
              </a:rPr>
              <a:t>www.clker.com</a:t>
            </a:r>
            <a:r>
              <a:rPr lang="en-US" sz="1400" dirty="0" smtClean="0">
                <a:latin typeface="Helvetica LT Std" pitchFamily="34" charset="0"/>
              </a:rPr>
              <a:t/>
            </a:r>
            <a:br>
              <a:rPr lang="en-US" sz="1400" dirty="0" smtClean="0">
                <a:latin typeface="Helvetica LT Std" pitchFamily="34" charset="0"/>
              </a:rPr>
            </a:br>
            <a:r>
              <a:rPr lang="en-US" sz="1400" dirty="0" smtClean="0">
                <a:latin typeface="Helvetica LT Std" pitchFamily="34" charset="0"/>
                <a:hlinkClick r:id="rId3"/>
              </a:rPr>
              <a:t>http</a:t>
            </a:r>
            <a:r>
              <a:rPr lang="en-US" sz="1400" dirty="0">
                <a:latin typeface="Helvetica LT Std" pitchFamily="34" charset="0"/>
                <a:hlinkClick r:id="rId3"/>
              </a:rPr>
              <a:t>://</a:t>
            </a:r>
            <a:r>
              <a:rPr lang="en-US" sz="1400" dirty="0" smtClean="0">
                <a:latin typeface="Helvetica LT Std" pitchFamily="34" charset="0"/>
                <a:hlinkClick r:id="rId3"/>
              </a:rPr>
              <a:t>www.sxc.hu</a:t>
            </a:r>
            <a:r>
              <a:rPr lang="en-US" sz="1400" dirty="0">
                <a:latin typeface="Helvetica LT Std" pitchFamily="34" charset="0"/>
              </a:rPr>
              <a:t/>
            </a:r>
            <a:br>
              <a:rPr lang="en-US" sz="1400" dirty="0">
                <a:latin typeface="Helvetica LT Std" pitchFamily="34" charset="0"/>
              </a:rPr>
            </a:br>
            <a:r>
              <a:rPr lang="en-US" sz="1400" dirty="0">
                <a:latin typeface="Helvetica LT Std" pitchFamily="34" charset="0"/>
                <a:hlinkClick r:id="rId4"/>
              </a:rPr>
              <a:t>http://</a:t>
            </a:r>
            <a:r>
              <a:rPr lang="en-US" sz="1400" dirty="0" smtClean="0">
                <a:latin typeface="Helvetica LT Std" pitchFamily="34" charset="0"/>
                <a:hlinkClick r:id="rId4"/>
              </a:rPr>
              <a:t>findicons.com</a:t>
            </a:r>
            <a:r>
              <a:rPr lang="en-US" sz="1400" dirty="0" smtClean="0">
                <a:latin typeface="Helvetica LT Std" pitchFamily="34" charset="0"/>
              </a:rPr>
              <a:t/>
            </a:r>
            <a:br>
              <a:rPr lang="en-US" sz="1400" dirty="0" smtClean="0">
                <a:latin typeface="Helvetica LT Std" pitchFamily="34" charset="0"/>
              </a:rPr>
            </a:br>
            <a:r>
              <a:rPr lang="en-US" sz="1400" dirty="0" smtClean="0">
                <a:latin typeface="Helvetica LT Std" pitchFamily="34" charset="0"/>
              </a:rPr>
              <a:t/>
            </a:r>
            <a:br>
              <a:rPr lang="en-US" sz="1400" dirty="0" smtClean="0">
                <a:latin typeface="Helvetica LT Std" pitchFamily="34" charset="0"/>
              </a:rPr>
            </a:br>
            <a:endParaRPr lang="en-US" sz="1400" dirty="0">
              <a:latin typeface="Helvetica LT Std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2955925" y="6094413"/>
            <a:ext cx="4929188" cy="657225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EPAM Systems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sz="1000" dirty="0" smtClean="0">
                <a:latin typeface="Helvetica LT Std" pitchFamily="34" charset="0"/>
              </a:rPr>
              <a:t>41 University Drive, Suite 202 | Newtown, PA 18940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pl-PL" sz="1000" b="1" dirty="0" smtClean="0">
                <a:latin typeface="Helvetica LT Std" pitchFamily="34" charset="0"/>
              </a:rPr>
              <a:t>p:</a:t>
            </a:r>
            <a:r>
              <a:rPr lang="pl-PL" sz="1000" dirty="0" smtClean="0">
                <a:latin typeface="Helvetica LT Std" pitchFamily="34" charset="0"/>
              </a:rPr>
              <a:t> +1 267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759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9000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f:</a:t>
            </a:r>
            <a:r>
              <a:rPr lang="pl-PL" sz="1000" dirty="0" smtClean="0">
                <a:latin typeface="Helvetica LT Std" pitchFamily="34" charset="0"/>
              </a:rPr>
              <a:t> +1</a:t>
            </a:r>
            <a:r>
              <a:rPr lang="en-US" sz="1000" dirty="0" smtClean="0">
                <a:latin typeface="Helvetica LT Std" pitchFamily="34" charset="0"/>
              </a:rPr>
              <a:t> +1 267 759 8989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pl-PL" sz="1000" b="1" dirty="0" smtClean="0">
                <a:latin typeface="Helvetica LT Std" pitchFamily="34" charset="0"/>
              </a:rPr>
              <a:t>e:</a:t>
            </a:r>
            <a:r>
              <a:rPr lang="pl-PL" sz="1000" dirty="0" smtClean="0">
                <a:latin typeface="Helvetica LT Std" pitchFamily="34" charset="0"/>
              </a:rPr>
              <a:t> info@epam.com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</a:rPr>
              <a:t>| </a:t>
            </a:r>
            <a:r>
              <a:rPr lang="en-US" sz="1000" dirty="0" smtClean="0">
                <a:latin typeface="Helvetica LT Std" pitchFamily="34" charset="0"/>
              </a:rPr>
              <a:t> </a:t>
            </a:r>
            <a:r>
              <a:rPr lang="pl-PL" sz="1000" b="1" dirty="0" smtClean="0">
                <a:latin typeface="Helvetica LT Std" pitchFamily="34" charset="0"/>
              </a:rPr>
              <a:t>w:</a:t>
            </a:r>
            <a:r>
              <a:rPr lang="pl-PL" sz="1000" dirty="0" smtClean="0">
                <a:latin typeface="Helvetica LT Std" pitchFamily="34" charset="0"/>
              </a:rPr>
              <a:t> </a:t>
            </a:r>
            <a:r>
              <a:rPr lang="pl-PL" sz="1000" dirty="0" smtClean="0">
                <a:latin typeface="Helvetica LT Std" pitchFamily="34" charset="0"/>
                <a:hlinkClick r:id="rId5"/>
              </a:rPr>
              <a:t>www.epam.com</a:t>
            </a:r>
            <a:endParaRPr lang="en-US" sz="1000" dirty="0" smtClean="0">
              <a:latin typeface="Helvetica LT Std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1000" dirty="0">
              <a:latin typeface="Helvetica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Block statement</a:t>
            </a:r>
            <a:endParaRPr lang="en-US" sz="40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219200"/>
            <a:ext cx="39068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Example: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statements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nested block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i="1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0" y="4126132"/>
            <a:ext cx="23876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466" y="3777734"/>
            <a:ext cx="834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Attention</a:t>
            </a:r>
            <a:r>
              <a:rPr lang="en-US" dirty="0"/>
              <a:t>: you may not declare identically named variables in two nested </a:t>
            </a:r>
            <a:r>
              <a:rPr lang="en-US" dirty="0" smtClean="0"/>
              <a:t>blocks.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7563" y="4190484"/>
            <a:ext cx="5562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sz="14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i="1" dirty="0" err="1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 ← compile-time error</a:t>
            </a:r>
            <a:endParaRPr lang="en-US" sz="1400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1400" i="1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1400" i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i="1" dirty="0">
              <a:solidFill>
                <a:schemeClr val="accent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3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8839200" cy="685800"/>
          </a:xfrm>
        </p:spPr>
        <p:txBody>
          <a:bodyPr lIns="365760"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Control flow statements</a:t>
            </a:r>
            <a:endParaRPr lang="en-US" sz="40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09600" y="1750088"/>
            <a:ext cx="640080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Section statements</a:t>
            </a:r>
          </a:p>
          <a:p>
            <a:pPr marL="347472" indent="-347472"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Iteration statements</a:t>
            </a:r>
          </a:p>
          <a:p>
            <a:pPr marL="347472" indent="-347472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Transfer statements</a:t>
            </a:r>
          </a:p>
        </p:txBody>
      </p:sp>
    </p:spTree>
    <p:extLst>
      <p:ext uri="{BB962C8B-B14F-4D97-AF65-F5344CB8AC3E}">
        <p14:creationId xmlns:p14="http://schemas.microsoft.com/office/powerpoint/2010/main" val="422416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638" y="15030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Clr>
                <a:schemeClr val="tx2"/>
              </a:buClr>
            </a:pPr>
            <a:endParaRPr lang="en-US" sz="3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6096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1800" b="1" kern="1200">
                <a:solidFill>
                  <a:srgbClr val="21438F"/>
                </a:solidFill>
                <a:latin typeface="Helvetica LT St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Definition of statement</a:t>
            </a: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100" name="Picture 4" descr="C:\Documents and Settings\Maksim_Karatkou\My Documents\My Pictures\pics\1266532_42320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83323"/>
            <a:ext cx="4310063" cy="43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1418299">
            <a:off x="3480196" y="2967335"/>
            <a:ext cx="2183610" cy="707886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wrap="none" lIns="91440" tIns="45720" rIns="91440" bIns="45720">
            <a:prstTxWarp prst="textCanDown">
              <a:avLst>
                <a:gd name="adj" fmla="val 21977"/>
              </a:avLst>
            </a:prstTxWarp>
            <a:spAutoFit/>
          </a:bodyPr>
          <a:lstStyle/>
          <a:p>
            <a:pPr algn="ctr"/>
            <a:r>
              <a:rPr lang="en-US" sz="4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latin typeface="Edwardian Script ITC" pitchFamily="66" charset="0"/>
              </a:rPr>
              <a:t>Questions</a:t>
            </a:r>
            <a:endParaRPr lang="en-US" sz="4000" cap="none" spc="0" dirty="0">
              <a:ln w="17780" cmpd="sng">
                <a:noFill/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latin typeface="Edwardian Script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emplate_Aug_2008_blue_line_automa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96B3B-5B2C-4996-9E02-395DA9EA8E7E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Presentation_Template_Aug_2008_blue_line_automated</Template>
  <TotalTime>3936</TotalTime>
  <Words>3785</Words>
  <Application>Microsoft Office PowerPoint</Application>
  <PresentationFormat>On-screen Show (4:3)</PresentationFormat>
  <Paragraphs>659</Paragraphs>
  <Slides>63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Presentation_Template_Aug_2008_blue_line_automated</vt:lpstr>
      <vt:lpstr>Java SE Training </vt:lpstr>
      <vt:lpstr>Flow Control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Pictures sources: http://www.clker.com http://www.sxc.hu http://findicons.com  </vt:lpstr>
    </vt:vector>
  </TitlesOfParts>
  <Company>EPAM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Alena Busko</dc:creator>
  <cp:lastModifiedBy>Aleh Stsiapanau</cp:lastModifiedBy>
  <cp:revision>369</cp:revision>
  <dcterms:created xsi:type="dcterms:W3CDTF">2008-09-08T12:48:20Z</dcterms:created>
  <dcterms:modified xsi:type="dcterms:W3CDTF">2013-09-26T08:35:24Z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